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82" r:id="rId3"/>
    <p:sldId id="278" r:id="rId4"/>
    <p:sldId id="279" r:id="rId5"/>
    <p:sldId id="285" r:id="rId6"/>
    <p:sldId id="287" r:id="rId7"/>
    <p:sldId id="286" r:id="rId8"/>
    <p:sldId id="288" r:id="rId9"/>
    <p:sldId id="283" r:id="rId10"/>
    <p:sldId id="280" r:id="rId11"/>
    <p:sldId id="257" r:id="rId12"/>
    <p:sldId id="273" r:id="rId13"/>
    <p:sldId id="275"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99CC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348" y="-4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870489-1F73-42FC-96E0-C7FCF0797244}"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10EDD-472B-44E4-9BE9-7B17133D3F23}" type="slidenum">
              <a:rPr lang="en-US" smtClean="0"/>
              <a:t>‹#›</a:t>
            </a:fld>
            <a:endParaRPr lang="en-US"/>
          </a:p>
        </p:txBody>
      </p:sp>
    </p:spTree>
    <p:extLst>
      <p:ext uri="{BB962C8B-B14F-4D97-AF65-F5344CB8AC3E}">
        <p14:creationId xmlns:p14="http://schemas.microsoft.com/office/powerpoint/2010/main" val="1492591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70489-1F73-42FC-96E0-C7FCF0797244}"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10EDD-472B-44E4-9BE9-7B17133D3F23}" type="slidenum">
              <a:rPr lang="en-US" smtClean="0"/>
              <a:t>‹#›</a:t>
            </a:fld>
            <a:endParaRPr lang="en-US"/>
          </a:p>
        </p:txBody>
      </p:sp>
    </p:spTree>
    <p:extLst>
      <p:ext uri="{BB962C8B-B14F-4D97-AF65-F5344CB8AC3E}">
        <p14:creationId xmlns:p14="http://schemas.microsoft.com/office/powerpoint/2010/main" val="95329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70489-1F73-42FC-96E0-C7FCF0797244}"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10EDD-472B-44E4-9BE9-7B17133D3F23}" type="slidenum">
              <a:rPr lang="en-US" smtClean="0"/>
              <a:t>‹#›</a:t>
            </a:fld>
            <a:endParaRPr lang="en-US"/>
          </a:p>
        </p:txBody>
      </p:sp>
    </p:spTree>
    <p:extLst>
      <p:ext uri="{BB962C8B-B14F-4D97-AF65-F5344CB8AC3E}">
        <p14:creationId xmlns:p14="http://schemas.microsoft.com/office/powerpoint/2010/main" val="3922234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êu đề, Văn bản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402167" y="228601"/>
            <a:ext cx="11347451" cy="1325563"/>
          </a:xfrm>
        </p:spPr>
        <p:txBody>
          <a:bodyPr/>
          <a:lstStyle/>
          <a:p>
            <a:r>
              <a:rPr lang="vi-VN"/>
              <a:t>Bấm &amp; sửa kiểu tiêu đề</a:t>
            </a:r>
            <a:endParaRPr lang="en-US"/>
          </a:p>
        </p:txBody>
      </p:sp>
      <p:sp>
        <p:nvSpPr>
          <p:cNvPr id="3" name="Nơi giữ chỗ cho Văn bản 2"/>
          <p:cNvSpPr>
            <a:spLocks noGrp="1"/>
          </p:cNvSpPr>
          <p:nvPr>
            <p:ph type="body" sz="half" idx="1"/>
          </p:nvPr>
        </p:nvSpPr>
        <p:spPr>
          <a:xfrm>
            <a:off x="402168" y="1676401"/>
            <a:ext cx="5592233" cy="442277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quarter" idx="2"/>
          </p:nvPr>
        </p:nvSpPr>
        <p:spPr>
          <a:xfrm>
            <a:off x="6197601" y="1676400"/>
            <a:ext cx="5592233" cy="2135188"/>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ội dung 4"/>
          <p:cNvSpPr>
            <a:spLocks noGrp="1"/>
          </p:cNvSpPr>
          <p:nvPr>
            <p:ph sz="quarter" idx="3"/>
          </p:nvPr>
        </p:nvSpPr>
        <p:spPr>
          <a:xfrm>
            <a:off x="6197601" y="3963989"/>
            <a:ext cx="5592233" cy="2135187"/>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6" name="Nơi giữ chỗ cho Ngày tháng 5"/>
          <p:cNvSpPr>
            <a:spLocks noGrp="1"/>
          </p:cNvSpPr>
          <p:nvPr>
            <p:ph type="dt" sz="half" idx="10"/>
          </p:nvPr>
        </p:nvSpPr>
        <p:spPr>
          <a:xfrm>
            <a:off x="406400" y="6245225"/>
            <a:ext cx="3048000" cy="476250"/>
          </a:xfrm>
        </p:spPr>
        <p:txBody>
          <a:bodyPr/>
          <a:lstStyle>
            <a:lvl1pPr>
              <a:defRPr/>
            </a:lvl1pPr>
          </a:lstStyle>
          <a:p>
            <a:pPr>
              <a:defRPr/>
            </a:pPr>
            <a:endParaRPr lang="en-US"/>
          </a:p>
        </p:txBody>
      </p:sp>
      <p:sp>
        <p:nvSpPr>
          <p:cNvPr id="7" name="Nơi giữ chỗ cho Chân trang 6"/>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8" name="Nơi giữ chỗ cho Số hiệu Bản chiếu 7"/>
          <p:cNvSpPr>
            <a:spLocks noGrp="1"/>
          </p:cNvSpPr>
          <p:nvPr>
            <p:ph type="sldNum" sz="quarter" idx="12"/>
          </p:nvPr>
        </p:nvSpPr>
        <p:spPr>
          <a:xfrm>
            <a:off x="8737600" y="6245225"/>
            <a:ext cx="3048000" cy="476250"/>
          </a:xfrm>
        </p:spPr>
        <p:txBody>
          <a:bodyPr/>
          <a:lstStyle>
            <a:lvl1pPr>
              <a:defRPr/>
            </a:lvl1pPr>
          </a:lstStyle>
          <a:p>
            <a:pPr>
              <a:defRPr/>
            </a:pPr>
            <a:fld id="{D476E859-3DA7-4A4F-8C3B-3B9010284A6C}" type="slidenum">
              <a:rPr lang="en-US" altLang="vi-VN"/>
              <a:pPr>
                <a:defRPr/>
              </a:pPr>
              <a:t>‹#›</a:t>
            </a:fld>
            <a:endParaRPr lang="en-US" altLang="vi-VN"/>
          </a:p>
        </p:txBody>
      </p:sp>
    </p:spTree>
    <p:extLst>
      <p:ext uri="{BB962C8B-B14F-4D97-AF65-F5344CB8AC3E}">
        <p14:creationId xmlns:p14="http://schemas.microsoft.com/office/powerpoint/2010/main" val="81822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70489-1F73-42FC-96E0-C7FCF0797244}"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10EDD-472B-44E4-9BE9-7B17133D3F23}" type="slidenum">
              <a:rPr lang="en-US" smtClean="0"/>
              <a:t>‹#›</a:t>
            </a:fld>
            <a:endParaRPr lang="en-US"/>
          </a:p>
        </p:txBody>
      </p:sp>
    </p:spTree>
    <p:extLst>
      <p:ext uri="{BB962C8B-B14F-4D97-AF65-F5344CB8AC3E}">
        <p14:creationId xmlns:p14="http://schemas.microsoft.com/office/powerpoint/2010/main" val="115716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870489-1F73-42FC-96E0-C7FCF0797244}"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10EDD-472B-44E4-9BE9-7B17133D3F23}" type="slidenum">
              <a:rPr lang="en-US" smtClean="0"/>
              <a:t>‹#›</a:t>
            </a:fld>
            <a:endParaRPr lang="en-US"/>
          </a:p>
        </p:txBody>
      </p:sp>
    </p:spTree>
    <p:extLst>
      <p:ext uri="{BB962C8B-B14F-4D97-AF65-F5344CB8AC3E}">
        <p14:creationId xmlns:p14="http://schemas.microsoft.com/office/powerpoint/2010/main" val="326762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870489-1F73-42FC-96E0-C7FCF0797244}"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10EDD-472B-44E4-9BE9-7B17133D3F23}" type="slidenum">
              <a:rPr lang="en-US" smtClean="0"/>
              <a:t>‹#›</a:t>
            </a:fld>
            <a:endParaRPr lang="en-US"/>
          </a:p>
        </p:txBody>
      </p:sp>
    </p:spTree>
    <p:extLst>
      <p:ext uri="{BB962C8B-B14F-4D97-AF65-F5344CB8AC3E}">
        <p14:creationId xmlns:p14="http://schemas.microsoft.com/office/powerpoint/2010/main" val="11818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870489-1F73-42FC-96E0-C7FCF0797244}" type="datetimeFigureOut">
              <a:rPr lang="en-US" smtClean="0"/>
              <a:t>8/30/2020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10EDD-472B-44E4-9BE9-7B17133D3F23}" type="slidenum">
              <a:rPr lang="en-US" smtClean="0"/>
              <a:t>‹#›</a:t>
            </a:fld>
            <a:endParaRPr lang="en-US"/>
          </a:p>
        </p:txBody>
      </p:sp>
    </p:spTree>
    <p:extLst>
      <p:ext uri="{BB962C8B-B14F-4D97-AF65-F5344CB8AC3E}">
        <p14:creationId xmlns:p14="http://schemas.microsoft.com/office/powerpoint/2010/main" val="265974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870489-1F73-42FC-96E0-C7FCF0797244}" type="datetimeFigureOut">
              <a:rPr lang="en-US" smtClean="0"/>
              <a:t>8/30/2020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10EDD-472B-44E4-9BE9-7B17133D3F23}" type="slidenum">
              <a:rPr lang="en-US" smtClean="0"/>
              <a:t>‹#›</a:t>
            </a:fld>
            <a:endParaRPr lang="en-US"/>
          </a:p>
        </p:txBody>
      </p:sp>
    </p:spTree>
    <p:extLst>
      <p:ext uri="{BB962C8B-B14F-4D97-AF65-F5344CB8AC3E}">
        <p14:creationId xmlns:p14="http://schemas.microsoft.com/office/powerpoint/2010/main" val="2697243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70489-1F73-42FC-96E0-C7FCF0797244}" type="datetimeFigureOut">
              <a:rPr lang="en-US" smtClean="0"/>
              <a:t>8/30/2020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10EDD-472B-44E4-9BE9-7B17133D3F23}" type="slidenum">
              <a:rPr lang="en-US" smtClean="0"/>
              <a:t>‹#›</a:t>
            </a:fld>
            <a:endParaRPr lang="en-US"/>
          </a:p>
        </p:txBody>
      </p:sp>
    </p:spTree>
    <p:extLst>
      <p:ext uri="{BB962C8B-B14F-4D97-AF65-F5344CB8AC3E}">
        <p14:creationId xmlns:p14="http://schemas.microsoft.com/office/powerpoint/2010/main" val="284748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870489-1F73-42FC-96E0-C7FCF0797244}"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10EDD-472B-44E4-9BE9-7B17133D3F23}" type="slidenum">
              <a:rPr lang="en-US" smtClean="0"/>
              <a:t>‹#›</a:t>
            </a:fld>
            <a:endParaRPr lang="en-US"/>
          </a:p>
        </p:txBody>
      </p:sp>
    </p:spTree>
    <p:extLst>
      <p:ext uri="{BB962C8B-B14F-4D97-AF65-F5344CB8AC3E}">
        <p14:creationId xmlns:p14="http://schemas.microsoft.com/office/powerpoint/2010/main" val="2817604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870489-1F73-42FC-96E0-C7FCF0797244}"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10EDD-472B-44E4-9BE9-7B17133D3F23}" type="slidenum">
              <a:rPr lang="en-US" smtClean="0"/>
              <a:t>‹#›</a:t>
            </a:fld>
            <a:endParaRPr lang="en-US"/>
          </a:p>
        </p:txBody>
      </p:sp>
    </p:spTree>
    <p:extLst>
      <p:ext uri="{BB962C8B-B14F-4D97-AF65-F5344CB8AC3E}">
        <p14:creationId xmlns:p14="http://schemas.microsoft.com/office/powerpoint/2010/main" val="427627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70489-1F73-42FC-96E0-C7FCF0797244}" type="datetimeFigureOut">
              <a:rPr lang="en-US" smtClean="0"/>
              <a:t>8/30/2020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10EDD-472B-44E4-9BE9-7B17133D3F23}" type="slidenum">
              <a:rPr lang="en-US" smtClean="0"/>
              <a:t>‹#›</a:t>
            </a:fld>
            <a:endParaRPr lang="en-US"/>
          </a:p>
        </p:txBody>
      </p:sp>
    </p:spTree>
    <p:extLst>
      <p:ext uri="{BB962C8B-B14F-4D97-AF65-F5344CB8AC3E}">
        <p14:creationId xmlns:p14="http://schemas.microsoft.com/office/powerpoint/2010/main" val="2124715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58675" cy="7648575"/>
          </a:xfrm>
          <a:prstGeom prst="rect">
            <a:avLst/>
          </a:prstGeom>
        </p:spPr>
      </p:pic>
      <p:sp>
        <p:nvSpPr>
          <p:cNvPr id="5" name="文本框 4"/>
          <p:cNvSpPr txBox="1"/>
          <p:nvPr/>
        </p:nvSpPr>
        <p:spPr>
          <a:xfrm>
            <a:off x="1966248" y="1379486"/>
            <a:ext cx="769865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TẬP LÀM VĂN:</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VIẾT ĐOẠN VĂN TẢ </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ẢNH BÁC</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2810563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ounded Rectangle 1"/>
          <p:cNvSpPr/>
          <p:nvPr/>
        </p:nvSpPr>
        <p:spPr>
          <a:xfrm>
            <a:off x="0" y="0"/>
            <a:ext cx="12192000" cy="1425925"/>
          </a:xfrm>
          <a:prstGeom prst="roundRect">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mj-lt"/>
              </a:rPr>
              <a:t>Em muốn hứa với Bác điều gì?</a:t>
            </a:r>
          </a:p>
        </p:txBody>
      </p:sp>
      <p:sp>
        <p:nvSpPr>
          <p:cNvPr id="3" name="Rounded Rectangle 2"/>
          <p:cNvSpPr/>
          <p:nvPr/>
        </p:nvSpPr>
        <p:spPr>
          <a:xfrm>
            <a:off x="2309191" y="4342480"/>
            <a:ext cx="8740266" cy="149673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00B050"/>
                </a:solidFill>
                <a:latin typeface="+mj-lt"/>
              </a:rPr>
              <a:t>Gợi ý 1: </a:t>
            </a:r>
            <a:r>
              <a:rPr lang="vi-VN" sz="2800" b="1" dirty="0" smtClean="0">
                <a:solidFill>
                  <a:schemeClr val="tx1"/>
                </a:solidFill>
                <a:latin typeface="+mj-lt"/>
              </a:rPr>
              <a:t>Hằng </a:t>
            </a:r>
            <a:r>
              <a:rPr lang="vi-VN" sz="2800" b="1" dirty="0" smtClean="0">
                <a:solidFill>
                  <a:schemeClr val="tx1"/>
                </a:solidFill>
                <a:latin typeface="+mj-lt"/>
              </a:rPr>
              <a:t>ngày được nhìn ảnh Bác, em luôn hứa, sẽ cố gắng học tập để xứng đáng là cháu ngoan Bác Hồ.</a:t>
            </a:r>
            <a:endParaRPr lang="vi-VN" sz="2800" b="1" dirty="0">
              <a:solidFill>
                <a:schemeClr val="tx1"/>
              </a:solidFill>
              <a:latin typeface="+mj-lt"/>
            </a:endParaRPr>
          </a:p>
        </p:txBody>
      </p:sp>
      <p:sp>
        <p:nvSpPr>
          <p:cNvPr id="4" name="Rounded Rectangle 3"/>
          <p:cNvSpPr/>
          <p:nvPr/>
        </p:nvSpPr>
        <p:spPr>
          <a:xfrm>
            <a:off x="3044020" y="4342480"/>
            <a:ext cx="8740266" cy="219523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B050"/>
                </a:solidFill>
                <a:latin typeface="+mj-lt"/>
              </a:rPr>
              <a:t>Gợi ý </a:t>
            </a:r>
            <a:r>
              <a:rPr lang="vi-VN" sz="2800" b="1" dirty="0" smtClean="0">
                <a:solidFill>
                  <a:srgbClr val="00B050"/>
                </a:solidFill>
                <a:latin typeface="+mj-lt"/>
              </a:rPr>
              <a:t>2: </a:t>
            </a:r>
            <a:r>
              <a:rPr lang="vi-VN" sz="2800" b="1" dirty="0" smtClean="0">
                <a:solidFill>
                  <a:schemeClr val="tx1"/>
                </a:solidFill>
                <a:latin typeface="+mj-lt"/>
              </a:rPr>
              <a:t>Ngắm </a:t>
            </a:r>
            <a:r>
              <a:rPr lang="vi-VN" sz="2800" b="1" dirty="0" smtClean="0">
                <a:solidFill>
                  <a:schemeClr val="tx1"/>
                </a:solidFill>
                <a:latin typeface="+mj-lt"/>
              </a:rPr>
              <a:t>ảnh Bác, em tự nhủ, mình phải học thật giỏi, nghe lời ông bà, bố mẹ, thầy cô giáo để trở thành con ngoan trò giỏi, cháu ngoan Bác Hồ</a:t>
            </a:r>
            <a:endParaRPr lang="vi-VN" sz="2800" b="1" dirty="0">
              <a:solidFill>
                <a:schemeClr val="tx1"/>
              </a:solidFill>
              <a:latin typeface="+mj-lt"/>
            </a:endParaRPr>
          </a:p>
        </p:txBody>
      </p:sp>
      <p:sp>
        <p:nvSpPr>
          <p:cNvPr id="5" name="Cloud 4"/>
          <p:cNvSpPr/>
          <p:nvPr/>
        </p:nvSpPr>
        <p:spPr bwMode="auto">
          <a:xfrm>
            <a:off x="-12700" y="-7937"/>
            <a:ext cx="3441700" cy="1468438"/>
          </a:xfrm>
          <a:prstGeom prst="cloud">
            <a:avLst/>
          </a:prstGeom>
          <a:solidFill>
            <a:srgbClr val="00B050">
              <a:alpha val="50000"/>
            </a:srgbClr>
          </a:solidFill>
          <a:ln w="76200" cap="flat" cmpd="sng" algn="ctr">
            <a:solidFill>
              <a:schemeClr val="tx1"/>
            </a:solidFill>
            <a:prstDash val="solid"/>
            <a:round/>
            <a:headEnd type="none" w="med" len="med"/>
            <a:tailEnd type="none" w="med" len="med"/>
          </a:ln>
          <a:effectLst/>
        </p:spPr>
        <p:txBody>
          <a:bodyPr anchor="ctr"/>
          <a:lstStyle/>
          <a:p>
            <a:pPr algn="ctr">
              <a:defRPr/>
            </a:pPr>
            <a:r>
              <a:rPr lang="vi-VN" sz="2800" b="1" dirty="0" smtClean="0">
                <a:latin typeface="+mj-lt"/>
              </a:rPr>
              <a:t>Kết đoạn</a:t>
            </a:r>
            <a:endParaRPr lang="en-US" sz="2800" b="1" dirty="0">
              <a:latin typeface="+mj-lt"/>
            </a:endParaRPr>
          </a:p>
        </p:txBody>
      </p:sp>
      <p:sp>
        <p:nvSpPr>
          <p:cNvPr id="6" name="TextBox 5"/>
          <p:cNvSpPr txBox="1"/>
          <p:nvPr/>
        </p:nvSpPr>
        <p:spPr>
          <a:xfrm>
            <a:off x="1024758" y="2238703"/>
            <a:ext cx="7835462" cy="523220"/>
          </a:xfrm>
          <a:prstGeom prst="rect">
            <a:avLst/>
          </a:prstGeom>
          <a:noFill/>
        </p:spPr>
        <p:txBody>
          <a:bodyPr wrap="square" rtlCol="0">
            <a:spAutoFit/>
          </a:bodyPr>
          <a:lstStyle/>
          <a:p>
            <a:r>
              <a:rPr lang="vi-VN" sz="2800" dirty="0" smtClean="0">
                <a:solidFill>
                  <a:srgbClr val="FF0000"/>
                </a:solidFill>
                <a:latin typeface="+mj-lt"/>
              </a:rPr>
              <a:t>Chăm chỉ học hành</a:t>
            </a:r>
            <a:endParaRPr lang="en-US" sz="2800" dirty="0">
              <a:solidFill>
                <a:srgbClr val="FF0000"/>
              </a:solidFill>
              <a:latin typeface="+mj-lt"/>
            </a:endParaRPr>
          </a:p>
        </p:txBody>
      </p:sp>
      <p:sp>
        <p:nvSpPr>
          <p:cNvPr id="7" name="TextBox 6"/>
          <p:cNvSpPr txBox="1"/>
          <p:nvPr/>
        </p:nvSpPr>
        <p:spPr>
          <a:xfrm>
            <a:off x="1024758" y="2914323"/>
            <a:ext cx="7835462" cy="523220"/>
          </a:xfrm>
          <a:prstGeom prst="rect">
            <a:avLst/>
          </a:prstGeom>
          <a:noFill/>
        </p:spPr>
        <p:txBody>
          <a:bodyPr wrap="square" rtlCol="0">
            <a:spAutoFit/>
          </a:bodyPr>
          <a:lstStyle/>
          <a:p>
            <a:r>
              <a:rPr lang="vi-VN" sz="2800" dirty="0" smtClean="0">
                <a:solidFill>
                  <a:srgbClr val="FF0000"/>
                </a:solidFill>
                <a:latin typeface="+mj-lt"/>
              </a:rPr>
              <a:t>Nghe lời người lớn</a:t>
            </a:r>
            <a:endParaRPr lang="en-US" sz="2800" dirty="0">
              <a:solidFill>
                <a:srgbClr val="FF0000"/>
              </a:solidFill>
              <a:latin typeface="+mj-lt"/>
            </a:endParaRPr>
          </a:p>
        </p:txBody>
      </p:sp>
      <p:sp>
        <p:nvSpPr>
          <p:cNvPr id="8" name="TextBox 7"/>
          <p:cNvSpPr txBox="1"/>
          <p:nvPr/>
        </p:nvSpPr>
        <p:spPr>
          <a:xfrm>
            <a:off x="1024758" y="3590603"/>
            <a:ext cx="7835462" cy="523220"/>
          </a:xfrm>
          <a:prstGeom prst="rect">
            <a:avLst/>
          </a:prstGeom>
          <a:noFill/>
        </p:spPr>
        <p:txBody>
          <a:bodyPr wrap="square" rtlCol="0">
            <a:spAutoFit/>
          </a:bodyPr>
          <a:lstStyle/>
          <a:p>
            <a:r>
              <a:rPr lang="vi-VN" sz="2800" dirty="0" smtClean="0">
                <a:solidFill>
                  <a:srgbClr val="FF0000"/>
                </a:solidFill>
                <a:latin typeface="+mj-lt"/>
              </a:rPr>
              <a:t>Trở thành một học trò ngoan.</a:t>
            </a:r>
            <a:endParaRPr lang="en-US" sz="2800" dirty="0">
              <a:solidFill>
                <a:srgbClr val="FF0000"/>
              </a:solidFill>
              <a:latin typeface="+mj-lt"/>
            </a:endParaRPr>
          </a:p>
        </p:txBody>
      </p:sp>
    </p:spTree>
    <p:extLst>
      <p:ext uri="{BB962C8B-B14F-4D97-AF65-F5344CB8AC3E}">
        <p14:creationId xmlns:p14="http://schemas.microsoft.com/office/powerpoint/2010/main" val="412635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3"/>
                                        </p:tgtEl>
                                        <p:attrNameLst>
                                          <p:attrName>ppt_x</p:attrName>
                                        </p:attrNameLst>
                                      </p:cBhvr>
                                      <p:tavLst>
                                        <p:tav tm="0">
                                          <p:val>
                                            <p:strVal val="ppt_x"/>
                                          </p:val>
                                        </p:tav>
                                        <p:tav tm="100000">
                                          <p:val>
                                            <p:strVal val="ppt_x"/>
                                          </p:val>
                                        </p:tav>
                                      </p:tavLst>
                                    </p:anim>
                                    <p:anim calcmode="lin" valueType="num">
                                      <p:cBhvr additive="base">
                                        <p:cTn id="32" dur="500"/>
                                        <p:tgtEl>
                                          <p:spTgt spid="3"/>
                                        </p:tgtEl>
                                        <p:attrNameLst>
                                          <p:attrName>ppt_y</p:attrName>
                                        </p:attrNameLst>
                                      </p:cBhvr>
                                      <p:tavLst>
                                        <p:tav tm="0">
                                          <p:val>
                                            <p:strVal val="ppt_y"/>
                                          </p:val>
                                        </p:tav>
                                        <p:tav tm="100000">
                                          <p:val>
                                            <p:strVal val="1+ppt_h/2"/>
                                          </p:val>
                                        </p:tav>
                                      </p:tavLst>
                                    </p:anim>
                                    <p:set>
                                      <p:cBhvr>
                                        <p:cTn id="33" dur="1" fill="hold">
                                          <p:stCondLst>
                                            <p:cond delay="499"/>
                                          </p:stCondLst>
                                        </p:cTn>
                                        <p:tgtEl>
                                          <p:spTgt spid="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12" name="Straight Arrow Connector 11">
            <a:extLst>
              <a:ext uri="{FF2B5EF4-FFF2-40B4-BE49-F238E27FC236}">
                <a16:creationId xmlns="" xmlns:a16="http://schemas.microsoft.com/office/drawing/2014/main" id="{2D238E4D-B9C3-45DE-AFBD-ECB9E0BCA923}"/>
              </a:ext>
            </a:extLst>
          </p:cNvPr>
          <p:cNvCxnSpPr>
            <a:cxnSpLocks/>
            <a:stCxn id="2" idx="0"/>
            <a:endCxn id="58" idx="1"/>
          </p:cNvCxnSpPr>
          <p:nvPr/>
        </p:nvCxnSpPr>
        <p:spPr>
          <a:xfrm flipV="1">
            <a:off x="2804361" y="2108526"/>
            <a:ext cx="1927218" cy="187248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63BEBC41-E369-45AC-BE06-7B84471C45BE}"/>
              </a:ext>
            </a:extLst>
          </p:cNvPr>
          <p:cNvCxnSpPr>
            <a:cxnSpLocks/>
            <a:stCxn id="2" idx="0"/>
            <a:endCxn id="59" idx="1"/>
          </p:cNvCxnSpPr>
          <p:nvPr/>
        </p:nvCxnSpPr>
        <p:spPr>
          <a:xfrm>
            <a:off x="2804361" y="3981010"/>
            <a:ext cx="1927218" cy="1909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C68E294F-E9A8-4835-A62A-1A6015B09E9A}"/>
              </a:ext>
            </a:extLst>
          </p:cNvPr>
          <p:cNvCxnSpPr>
            <a:cxnSpLocks/>
            <a:stCxn id="2" idx="0"/>
            <a:endCxn id="60" idx="1"/>
          </p:cNvCxnSpPr>
          <p:nvPr/>
        </p:nvCxnSpPr>
        <p:spPr>
          <a:xfrm>
            <a:off x="2804361" y="3981010"/>
            <a:ext cx="1927219" cy="211181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Cloud 1"/>
          <p:cNvSpPr/>
          <p:nvPr/>
        </p:nvSpPr>
        <p:spPr>
          <a:xfrm>
            <a:off x="0" y="3131317"/>
            <a:ext cx="2806700" cy="1699385"/>
          </a:xfrm>
          <a:prstGeom prst="clou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latin typeface="+mj-lt"/>
              </a:rPr>
              <a:t>3 phần</a:t>
            </a:r>
            <a:endParaRPr lang="en-US" sz="2800" b="1" dirty="0">
              <a:latin typeface="+mj-lt"/>
            </a:endParaRPr>
          </a:p>
        </p:txBody>
      </p:sp>
      <p:sp>
        <p:nvSpPr>
          <p:cNvPr id="32" name="TextBox 31"/>
          <p:cNvSpPr txBox="1"/>
          <p:nvPr/>
        </p:nvSpPr>
        <p:spPr>
          <a:xfrm>
            <a:off x="854192" y="433030"/>
            <a:ext cx="103885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VIẾT</a:t>
            </a:r>
            <a:r>
              <a:rPr kumimoji="0" lang="vi-VN" sz="40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ĐOẠN VĂN NGẮN TẢ ẢNH BÁC HỒ</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8" name="Rounded Rectangle 57"/>
          <p:cNvSpPr/>
          <p:nvPr/>
        </p:nvSpPr>
        <p:spPr>
          <a:xfrm>
            <a:off x="4731579" y="1670376"/>
            <a:ext cx="5047421" cy="876300"/>
          </a:xfrm>
          <a:prstGeom prst="round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vi-VN" sz="2400" dirty="0" smtClean="0">
                <a:latin typeface="Times New Roman" pitchFamily="18" charset="0"/>
                <a:cs typeface="Times New Roman" pitchFamily="18" charset="0"/>
              </a:rPr>
              <a:t>Giới thiệu vị trí đặt bức ảnh của Bác.</a:t>
            </a:r>
            <a:endParaRPr lang="en-US" sz="2400" dirty="0">
              <a:latin typeface="Times New Roman" pitchFamily="18" charset="0"/>
              <a:cs typeface="Times New Roman" pitchFamily="18" charset="0"/>
            </a:endParaRPr>
          </a:p>
        </p:txBody>
      </p:sp>
      <p:sp>
        <p:nvSpPr>
          <p:cNvPr id="59" name="Rounded Rectangle 58"/>
          <p:cNvSpPr/>
          <p:nvPr/>
        </p:nvSpPr>
        <p:spPr>
          <a:xfrm>
            <a:off x="4731579" y="2959101"/>
            <a:ext cx="6863521" cy="2082006"/>
          </a:xfrm>
          <a:prstGeom prst="round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lstStyle/>
          <a:p>
            <a:pPr marL="342900" indent="-342900">
              <a:buFontTx/>
              <a:buChar char="-"/>
              <a:defRPr/>
            </a:pPr>
            <a:r>
              <a:rPr lang="vi-VN" sz="2400" dirty="0" smtClean="0">
                <a:latin typeface="Times New Roman" pitchFamily="18" charset="0"/>
                <a:cs typeface="Times New Roman" pitchFamily="18" charset="0"/>
              </a:rPr>
              <a:t>Miêu tả một vài đặc điểm của Bác: khuôn mặt, râu, tóc, vầng trán, đôi mắt, miệng, làn da.... </a:t>
            </a:r>
            <a:endParaRPr lang="vi-VN" sz="2400" dirty="0">
              <a:latin typeface="Times New Roman" pitchFamily="18" charset="0"/>
              <a:cs typeface="Times New Roman" pitchFamily="18" charset="0"/>
            </a:endParaRPr>
          </a:p>
          <a:p>
            <a:pPr>
              <a:defRPr/>
            </a:pPr>
            <a:r>
              <a:rPr lang="vi-VN" sz="2400" dirty="0" smtClean="0">
                <a:latin typeface="Times New Roman" pitchFamily="18" charset="0"/>
                <a:cs typeface="Times New Roman" pitchFamily="18" charset="0"/>
              </a:rPr>
              <a:t>(Chỉ chọn 2-3 đặc điểm nổi bật nhất để miêu tả)</a:t>
            </a:r>
          </a:p>
          <a:p>
            <a:pPr marL="342900" indent="-342900">
              <a:buFontTx/>
              <a:buChar char="-"/>
              <a:defRPr/>
            </a:pPr>
            <a:r>
              <a:rPr lang="vi-VN" sz="2400" dirty="0" smtClean="0">
                <a:latin typeface="Times New Roman" pitchFamily="18" charset="0"/>
                <a:cs typeface="Times New Roman" pitchFamily="18" charset="0"/>
              </a:rPr>
              <a:t>Tình cảm của Bác đối với thiếu nhi: Yêu quý, yêu thương, chăm lo, chăm sóc,...</a:t>
            </a:r>
          </a:p>
          <a:p>
            <a:pPr>
              <a:defRPr/>
            </a:pPr>
            <a:r>
              <a:rPr lang="vi-V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60" name="Rounded Rectangle 59"/>
          <p:cNvSpPr/>
          <p:nvPr/>
        </p:nvSpPr>
        <p:spPr>
          <a:xfrm>
            <a:off x="4731580" y="5378450"/>
            <a:ext cx="6863520" cy="1428750"/>
          </a:xfrm>
          <a:prstGeom prst="round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lstStyle/>
          <a:p>
            <a:pPr marL="342900" indent="-342900">
              <a:buFontTx/>
              <a:buChar char="-"/>
              <a:defRPr/>
            </a:pPr>
            <a:r>
              <a:rPr lang="vi-VN" sz="2400" dirty="0" smtClean="0">
                <a:latin typeface="Times New Roman" pitchFamily="18" charset="0"/>
                <a:cs typeface="Times New Roman" pitchFamily="18" charset="0"/>
              </a:rPr>
              <a:t>Tình cảm của em đối với Bác: kính trọng, kính yêu, yêu quý.</a:t>
            </a:r>
            <a:endParaRPr lang="vi-VN" sz="2400" dirty="0">
              <a:latin typeface="Times New Roman" pitchFamily="18" charset="0"/>
              <a:cs typeface="Times New Roman" pitchFamily="18" charset="0"/>
            </a:endParaRPr>
          </a:p>
          <a:p>
            <a:pPr marL="342900" indent="-342900">
              <a:buFontTx/>
              <a:buChar char="-"/>
              <a:defRPr/>
            </a:pPr>
            <a:r>
              <a:rPr lang="vi-VN" sz="2400" dirty="0" smtClean="0">
                <a:latin typeface="Times New Roman" pitchFamily="18" charset="0"/>
                <a:cs typeface="Times New Roman" pitchFamily="18" charset="0"/>
              </a:rPr>
              <a:t>Lời hứa của em đối với Bác.</a:t>
            </a:r>
          </a:p>
          <a:p>
            <a:pPr marL="342900" indent="-342900">
              <a:buFontTx/>
              <a:buChar char="-"/>
              <a:defRPr/>
            </a:pPr>
            <a:r>
              <a:rPr lang="vi-VN" sz="2400" dirty="0" smtClean="0">
                <a:latin typeface="Times New Roman" pitchFamily="18" charset="0"/>
                <a:cs typeface="Times New Roman" pitchFamily="18" charset="0"/>
              </a:rPr>
              <a:t>Mong muốn: noi gương Bác</a:t>
            </a:r>
          </a:p>
        </p:txBody>
      </p:sp>
      <p:sp>
        <p:nvSpPr>
          <p:cNvPr id="71" name="TextBox 70"/>
          <p:cNvSpPr txBox="1">
            <a:spLocks noChangeArrowheads="1"/>
          </p:cNvSpPr>
          <p:nvPr/>
        </p:nvSpPr>
        <p:spPr bwMode="auto">
          <a:xfrm rot="18794246">
            <a:off x="2817017" y="2690990"/>
            <a:ext cx="160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vi-VN" b="1" dirty="0">
                <a:latin typeface="Times New Roman" pitchFamily="18" charset="0"/>
                <a:cs typeface="Times New Roman" pitchFamily="18" charset="0"/>
              </a:rPr>
              <a:t>Mở đoạn</a:t>
            </a:r>
            <a:endParaRPr lang="en-US" b="1" dirty="0">
              <a:latin typeface="Times New Roman" pitchFamily="18" charset="0"/>
              <a:cs typeface="Times New Roman" pitchFamily="18" charset="0"/>
            </a:endParaRPr>
          </a:p>
        </p:txBody>
      </p:sp>
      <p:sp>
        <p:nvSpPr>
          <p:cNvPr id="72" name="TextBox 71"/>
          <p:cNvSpPr txBox="1">
            <a:spLocks noChangeArrowheads="1"/>
          </p:cNvSpPr>
          <p:nvPr/>
        </p:nvSpPr>
        <p:spPr bwMode="auto">
          <a:xfrm>
            <a:off x="3000375" y="36576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vi-VN" b="1" dirty="0">
                <a:latin typeface="Times New Roman" pitchFamily="18" charset="0"/>
                <a:cs typeface="Times New Roman" pitchFamily="18" charset="0"/>
              </a:rPr>
              <a:t>Thân đoạn</a:t>
            </a:r>
            <a:endParaRPr lang="en-US" b="1" dirty="0">
              <a:latin typeface="Times New Roman" pitchFamily="18" charset="0"/>
              <a:cs typeface="Times New Roman" pitchFamily="18" charset="0"/>
            </a:endParaRPr>
          </a:p>
        </p:txBody>
      </p:sp>
      <p:sp>
        <p:nvSpPr>
          <p:cNvPr id="73" name="TextBox 72"/>
          <p:cNvSpPr txBox="1">
            <a:spLocks noChangeArrowheads="1"/>
          </p:cNvSpPr>
          <p:nvPr/>
        </p:nvSpPr>
        <p:spPr bwMode="auto">
          <a:xfrm rot="2570122">
            <a:off x="2981325" y="4564063"/>
            <a:ext cx="1677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vi-VN" b="1" dirty="0">
                <a:latin typeface="Times New Roman" pitchFamily="18" charset="0"/>
                <a:cs typeface="Times New Roman" pitchFamily="18" charset="0"/>
              </a:rPr>
              <a:t>Kết đoạn</a:t>
            </a:r>
            <a:endParaRPr lang="en-US" b="1" dirty="0">
              <a:latin typeface="Times New Roman" pitchFamily="18" charset="0"/>
              <a:cs typeface="Times New Roman" pitchFamily="18" charset="0"/>
            </a:endParaRPr>
          </a:p>
        </p:txBody>
      </p:sp>
      <p:cxnSp>
        <p:nvCxnSpPr>
          <p:cNvPr id="78" name="Straight Connector 77"/>
          <p:cNvCxnSpPr/>
          <p:nvPr/>
        </p:nvCxnSpPr>
        <p:spPr>
          <a:xfrm>
            <a:off x="4876800" y="4026366"/>
            <a:ext cx="5956300" cy="14646"/>
          </a:xfrm>
          <a:prstGeom prst="line">
            <a:avLst/>
          </a:prstGeom>
          <a:ln w="127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541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barn(inVertical)">
                                      <p:cBhvr>
                                        <p:cTn id="22" dur="500"/>
                                        <p:tgtEl>
                                          <p:spTgt spid="7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barn(inVertical)">
                                      <p:cBhvr>
                                        <p:cTn id="25" dur="500"/>
                                        <p:tgtEl>
                                          <p:spTgt spid="7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barn(inVertical)">
                                      <p:cBhvr>
                                        <p:cTn id="28" dur="500"/>
                                        <p:tgtEl>
                                          <p:spTgt spid="7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barn(inVertical)">
                                      <p:cBhvr>
                                        <p:cTn id="33" dur="500"/>
                                        <p:tgtEl>
                                          <p:spTgt spid="5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barn(inVertical)">
                                      <p:cBhvr>
                                        <p:cTn id="38" dur="500"/>
                                        <p:tgtEl>
                                          <p:spTgt spid="5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ppt_x"/>
                                          </p:val>
                                        </p:tav>
                                        <p:tav tm="100000">
                                          <p:val>
                                            <p:strVal val="#ppt_x"/>
                                          </p:val>
                                        </p:tav>
                                      </p:tavLst>
                                    </p:anim>
                                    <p:anim calcmode="lin" valueType="num">
                                      <p:cBhvr additive="base">
                                        <p:cTn id="44"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barn(inVertical)">
                                      <p:cBhvr>
                                        <p:cTn id="4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8" grpId="0" animBg="1"/>
      <p:bldP spid="59" grpId="0" animBg="1"/>
      <p:bldP spid="60" grpId="0" animBg="1"/>
      <p:bldP spid="71" grpId="0"/>
      <p:bldP spid="72"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21"/>
          <p:cNvSpPr>
            <a:spLocks noChangeArrowheads="1"/>
          </p:cNvSpPr>
          <p:nvPr/>
        </p:nvSpPr>
        <p:spPr bwMode="auto">
          <a:xfrm>
            <a:off x="2057400" y="1228010"/>
            <a:ext cx="8077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 SỐ ĐOẠN VĂN MẪU</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 Box 37"/>
          <p:cNvSpPr txBox="1">
            <a:spLocks noChangeArrowheads="1"/>
          </p:cNvSpPr>
          <p:nvPr/>
        </p:nvSpPr>
        <p:spPr bwMode="auto">
          <a:xfrm>
            <a:off x="304800" y="2946400"/>
            <a:ext cx="11582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Low" defTabSz="914400" rtl="0" eaLnBrk="1" fontAlgn="auto" latinLnBrk="0" hangingPunct="1">
              <a:lnSpc>
                <a:spcPct val="100000"/>
              </a:lnSpc>
              <a:spcBef>
                <a:spcPct val="50000"/>
              </a:spcBef>
              <a:spcAft>
                <a:spcPts val="0"/>
              </a:spcAft>
              <a:buClrTx/>
              <a:buSzTx/>
              <a:buFontTx/>
              <a:buNone/>
              <a:tabLst/>
              <a:defRPr/>
            </a:pPr>
            <a:r>
              <a:rPr kumimoji="0" lang="en-US" altLang="vi-VN" sz="32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Ảnh</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Bác</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Hồ</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được</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treo</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trên</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bức</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tường</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chính</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giữa</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lớp</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học</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của</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em</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Trong</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ảnh</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Bác</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Hồ</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có</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râu</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tóc</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bạc</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phơ</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Da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Bác</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hồng</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hào</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vầng</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trán</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cao</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và</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rộng</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Đôi</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mắt</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Bác</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hiền</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từ</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lúc</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nào</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cũng</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nhìn</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chúng</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em</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trìu</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mến</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Em</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muốn</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hứa</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với</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Bác</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sẽ</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chăm</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ngoan</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học</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giỏi</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để</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xứng</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đáng</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là</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cháu</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ngoan</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của</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altLang="vi-VN" sz="32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Bác</a:t>
            </a:r>
            <a:r>
              <a:rPr kumimoji="0" lang="en-US" altLang="vi-VN"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89313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538663" y="20955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435" name="Rectangle 3"/>
          <p:cNvSpPr>
            <a:spLocks noGrp="1" noRot="1" noChangeArrowheads="1"/>
          </p:cNvSpPr>
          <p:nvPr>
            <p:ph type="body" sz="half" idx="1"/>
          </p:nvPr>
        </p:nvSpPr>
        <p:spPr>
          <a:xfrm>
            <a:off x="1825625" y="1676400"/>
            <a:ext cx="4191000" cy="4422775"/>
          </a:xfrm>
        </p:spPr>
        <p:txBody>
          <a:bodyPr/>
          <a:lstStyle/>
          <a:p>
            <a:pPr algn="ctr" eaLnBrk="1" hangingPunct="1"/>
            <a:endParaRPr lang="en-US" altLang="vi-VN" sz="2000">
              <a:solidFill>
                <a:srgbClr val="3333CC"/>
              </a:solidFill>
              <a:latin typeface="VNI-Times" pitchFamily="2" charset="0"/>
            </a:endParaRPr>
          </a:p>
          <a:p>
            <a:pPr algn="ctr" eaLnBrk="1" hangingPunct="1"/>
            <a:endParaRPr lang="en-US" altLang="vi-VN" sz="2400">
              <a:solidFill>
                <a:srgbClr val="FF0066"/>
              </a:solidFill>
              <a:latin typeface="VNI-Times" pitchFamily="2" charset="0"/>
            </a:endParaRPr>
          </a:p>
        </p:txBody>
      </p:sp>
      <p:pic>
        <p:nvPicPr>
          <p:cNvPr id="18436" name="Picture 11" descr="stars"/>
          <p:cNvPicPr>
            <a:picLocks noGrp="1" noChangeAspect="1" noChangeArrowheads="1" noCrop="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212138" y="2686050"/>
            <a:ext cx="117475" cy="112713"/>
          </a:xfrm>
          <a:noFill/>
        </p:spPr>
      </p:pic>
      <p:pic>
        <p:nvPicPr>
          <p:cNvPr id="18437" name="Picture 4" descr="stars"/>
          <p:cNvPicPr>
            <a:picLocks noGrp="1" noChangeAspect="1" noChangeArrowheads="1" noCrop="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943600" y="6096000"/>
            <a:ext cx="327025" cy="327025"/>
          </a:xfrm>
          <a:noFill/>
        </p:spPr>
      </p:pic>
      <p:sp>
        <p:nvSpPr>
          <p:cNvPr id="18438" name="Rectangle 5"/>
          <p:cNvSpPr>
            <a:spLocks noChangeArrowheads="1"/>
          </p:cNvSpPr>
          <p:nvPr/>
        </p:nvSpPr>
        <p:spPr bwMode="auto">
          <a:xfrm>
            <a:off x="4899025" y="4114800"/>
            <a:ext cx="6096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73" tIns="48587" rIns="97173" bIns="48587"/>
          <a:lstStyle>
            <a:lvl1pPr defTabSz="9715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715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715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715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715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715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715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715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715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71550" rtl="0" eaLnBrk="1" fontAlgn="auto" latinLnBrk="0" hangingPunct="1">
              <a:lnSpc>
                <a:spcPct val="100000"/>
              </a:lnSpc>
              <a:spcBef>
                <a:spcPct val="20000"/>
              </a:spcBef>
              <a:spcAft>
                <a:spcPts val="0"/>
              </a:spcAft>
              <a:buClrTx/>
              <a:buSzTx/>
              <a:buFontTx/>
              <a:buChar char="•"/>
              <a:tabLst/>
              <a:defRPr/>
            </a:pPr>
            <a:endParaRPr kumimoji="0" lang="en-US" altLang="vi-VN" sz="2200" b="1" i="0" u="none" strike="noStrike" kern="1200" cap="none" spc="0" normalizeH="0" baseline="0" noProof="0">
              <a:ln>
                <a:noFill/>
              </a:ln>
              <a:solidFill>
                <a:srgbClr val="33CC33"/>
              </a:solidFill>
              <a:effectLst/>
              <a:uLnTx/>
              <a:uFillTx/>
              <a:latin typeface="VNI-Helve" pitchFamily="2" charset="0"/>
              <a:ea typeface="+mn-ea"/>
              <a:cs typeface="+mn-cs"/>
            </a:endParaRPr>
          </a:p>
          <a:p>
            <a:pPr marL="0" marR="0" lvl="0" indent="0" algn="l" defTabSz="971550" rtl="0" eaLnBrk="1" fontAlgn="auto" latinLnBrk="0" hangingPunct="1">
              <a:lnSpc>
                <a:spcPct val="100000"/>
              </a:lnSpc>
              <a:spcBef>
                <a:spcPct val="20000"/>
              </a:spcBef>
              <a:spcAft>
                <a:spcPts val="0"/>
              </a:spcAft>
              <a:buClrTx/>
              <a:buSzTx/>
              <a:buFontTx/>
              <a:buChar char="•"/>
              <a:tabLst/>
              <a:defRPr/>
            </a:pPr>
            <a:endParaRPr kumimoji="0" lang="en-US" altLang="vi-VN" sz="2600" b="1" i="0" u="none" strike="noStrike" kern="1200" cap="none" spc="0" normalizeH="0" baseline="0" noProof="0">
              <a:ln>
                <a:noFill/>
              </a:ln>
              <a:solidFill>
                <a:srgbClr val="5B9BD5"/>
              </a:solidFill>
              <a:effectLst/>
              <a:uLnTx/>
              <a:uFillTx/>
              <a:latin typeface="VNI-Helve" pitchFamily="2" charset="0"/>
              <a:ea typeface="+mn-ea"/>
              <a:cs typeface="+mn-cs"/>
            </a:endParaRPr>
          </a:p>
        </p:txBody>
      </p:sp>
      <p:sp>
        <p:nvSpPr>
          <p:cNvPr id="18439" name="Text Box 6"/>
          <p:cNvSpPr txBox="1">
            <a:spLocks noChangeArrowheads="1"/>
          </p:cNvSpPr>
          <p:nvPr/>
        </p:nvSpPr>
        <p:spPr bwMode="auto">
          <a:xfrm>
            <a:off x="2286000" y="360363"/>
            <a:ext cx="79248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vi-VN" sz="2800" b="0" i="0" u="none" strike="noStrike" kern="1200" cap="none" spc="0" normalizeH="0" baseline="0" noProof="0">
              <a:ln>
                <a:noFill/>
              </a:ln>
              <a:solidFill>
                <a:srgbClr val="6600CC"/>
              </a:solidFill>
              <a:effectLst/>
              <a:uLnTx/>
              <a:uFillTx/>
              <a:latin typeface="VNI-Times" pitchFamily="2"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vi-VN" sz="2800" b="0" i="0" u="none" strike="noStrike" kern="1200" cap="none" spc="0" normalizeH="0" baseline="0" noProof="0">
              <a:ln>
                <a:noFill/>
              </a:ln>
              <a:solidFill>
                <a:srgbClr val="6600CC"/>
              </a:solidFill>
              <a:effectLst/>
              <a:uLnTx/>
              <a:uFillTx/>
              <a:latin typeface="VNI-Times" pitchFamily="2"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vi-VN" sz="2800" b="0" i="0" u="sng" strike="noStrike" kern="1200" cap="none" spc="0" normalizeH="0" baseline="0" noProof="0">
              <a:ln>
                <a:noFill/>
              </a:ln>
              <a:solidFill>
                <a:srgbClr val="6600CC"/>
              </a:solidFill>
              <a:effectLst/>
              <a:uLnTx/>
              <a:uFillTx/>
              <a:latin typeface="VNI-Times" pitchFamily="2" charset="0"/>
              <a:ea typeface="+mn-ea"/>
              <a:cs typeface="+mn-cs"/>
            </a:endParaRPr>
          </a:p>
        </p:txBody>
      </p:sp>
      <p:sp>
        <p:nvSpPr>
          <p:cNvPr id="18440" name="Text Box 7"/>
          <p:cNvSpPr txBox="1">
            <a:spLocks noChangeArrowheads="1"/>
          </p:cNvSpPr>
          <p:nvPr/>
        </p:nvSpPr>
        <p:spPr bwMode="auto">
          <a:xfrm>
            <a:off x="1524000" y="76200"/>
            <a:ext cx="90138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vi-VN" sz="2800" b="1" i="0" u="none" strike="noStrike" kern="1200" cap="none" spc="0" normalizeH="0" baseline="0" noProof="0">
              <a:ln>
                <a:noFill/>
              </a:ln>
              <a:solidFill>
                <a:srgbClr val="6600CC"/>
              </a:solidFill>
              <a:effectLst/>
              <a:uLnTx/>
              <a:uFillTx/>
              <a:latin typeface="VNI-Times" pitchFamily="2"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vi-VN" sz="2000" b="1" i="0" u="none" strike="noStrike" kern="1200" cap="none" spc="0" normalizeH="0" baseline="0" noProof="0">
              <a:ln>
                <a:noFill/>
              </a:ln>
              <a:solidFill>
                <a:srgbClr val="3333CC"/>
              </a:solidFill>
              <a:effectLst/>
              <a:uLnTx/>
              <a:uFillTx/>
              <a:latin typeface="VNI-Times" pitchFamily="2"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vi-VN" sz="3200" b="1" i="0" u="none" strike="noStrike" kern="1200" cap="none" spc="0" normalizeH="0" baseline="0" noProof="0">
              <a:ln>
                <a:noFill/>
              </a:ln>
              <a:solidFill>
                <a:prstClr val="black"/>
              </a:solidFill>
              <a:effectLst/>
              <a:uLnTx/>
              <a:uFillTx/>
              <a:latin typeface="VNI-Times" pitchFamily="2" charset="0"/>
              <a:ea typeface="+mn-ea"/>
              <a:cs typeface="+mn-cs"/>
            </a:endParaRPr>
          </a:p>
        </p:txBody>
      </p:sp>
      <p:sp>
        <p:nvSpPr>
          <p:cNvPr id="18441" name="Text Box 8"/>
          <p:cNvSpPr txBox="1">
            <a:spLocks noChangeArrowheads="1"/>
          </p:cNvSpPr>
          <p:nvPr/>
        </p:nvSpPr>
        <p:spPr bwMode="auto">
          <a:xfrm>
            <a:off x="152400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vi-VN" sz="2800" b="1" i="0" u="none" strike="noStrike" kern="1200" cap="none" spc="0" normalizeH="0" baseline="0" noProof="0">
              <a:ln>
                <a:noFill/>
              </a:ln>
              <a:solidFill>
                <a:srgbClr val="6600CC"/>
              </a:solidFill>
              <a:effectLst/>
              <a:uLnTx/>
              <a:uFillTx/>
              <a:latin typeface="VNI-Times" pitchFamily="2"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vi-VN" sz="3200" b="1" i="0" u="none" strike="noStrike" kern="1200" cap="none" spc="0" normalizeH="0" baseline="0" noProof="0">
              <a:ln>
                <a:noFill/>
              </a:ln>
              <a:solidFill>
                <a:srgbClr val="6600CC"/>
              </a:solidFill>
              <a:effectLst/>
              <a:uLnTx/>
              <a:uFillTx/>
              <a:latin typeface="VNI-Times" pitchFamily="2" charset="0"/>
              <a:ea typeface="+mn-ea"/>
              <a:cs typeface="+mn-cs"/>
            </a:endParaRPr>
          </a:p>
        </p:txBody>
      </p:sp>
      <p:sp>
        <p:nvSpPr>
          <p:cNvPr id="18442" name="Rectangle 9"/>
          <p:cNvSpPr>
            <a:spLocks noChangeArrowheads="1"/>
          </p:cNvSpPr>
          <p:nvPr/>
        </p:nvSpPr>
        <p:spPr bwMode="auto">
          <a:xfrm>
            <a:off x="4876800" y="4343400"/>
            <a:ext cx="6096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73" tIns="48587" rIns="97173" bIns="48587"/>
          <a:lstStyle>
            <a:lvl1pPr defTabSz="9715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715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715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715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715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715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715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715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715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71550" rtl="0" eaLnBrk="1" fontAlgn="auto" latinLnBrk="0" hangingPunct="1">
              <a:lnSpc>
                <a:spcPct val="100000"/>
              </a:lnSpc>
              <a:spcBef>
                <a:spcPct val="20000"/>
              </a:spcBef>
              <a:spcAft>
                <a:spcPts val="0"/>
              </a:spcAft>
              <a:buClrTx/>
              <a:buSzTx/>
              <a:buFontTx/>
              <a:buChar char="•"/>
              <a:tabLst/>
              <a:defRPr/>
            </a:pPr>
            <a:endParaRPr kumimoji="0" lang="en-US" altLang="vi-VN" sz="2600" b="1" i="0" u="none" strike="noStrike" kern="1200" cap="none" spc="0" normalizeH="0" baseline="0" noProof="0">
              <a:ln>
                <a:noFill/>
              </a:ln>
              <a:solidFill>
                <a:srgbClr val="33CC33"/>
              </a:solidFill>
              <a:effectLst/>
              <a:uLnTx/>
              <a:uFillTx/>
              <a:latin typeface="VNI-Helve" pitchFamily="2" charset="0"/>
              <a:ea typeface="+mn-ea"/>
              <a:cs typeface="+mn-cs"/>
            </a:endParaRPr>
          </a:p>
          <a:p>
            <a:pPr marL="0" marR="0" lvl="0" indent="0" algn="l" defTabSz="971550" rtl="0" eaLnBrk="1" fontAlgn="auto" latinLnBrk="0" hangingPunct="1">
              <a:lnSpc>
                <a:spcPct val="100000"/>
              </a:lnSpc>
              <a:spcBef>
                <a:spcPct val="20000"/>
              </a:spcBef>
              <a:spcAft>
                <a:spcPts val="0"/>
              </a:spcAft>
              <a:buClrTx/>
              <a:buSzTx/>
              <a:buFontTx/>
              <a:buChar char="•"/>
              <a:tabLst/>
              <a:defRPr/>
            </a:pPr>
            <a:endParaRPr kumimoji="0" lang="en-US" altLang="vi-VN" sz="2600" b="1" i="0" u="none" strike="noStrike" kern="1200" cap="none" spc="0" normalizeH="0" baseline="0" noProof="0">
              <a:ln>
                <a:noFill/>
              </a:ln>
              <a:solidFill>
                <a:srgbClr val="5B9BD5"/>
              </a:solidFill>
              <a:effectLst/>
              <a:uLnTx/>
              <a:uFillTx/>
              <a:latin typeface="VNI-Helve" pitchFamily="2" charset="0"/>
              <a:ea typeface="+mn-ea"/>
              <a:cs typeface="+mn-cs"/>
            </a:endParaRPr>
          </a:p>
        </p:txBody>
      </p:sp>
      <p:sp>
        <p:nvSpPr>
          <p:cNvPr id="18443" name="Rectangle 10"/>
          <p:cNvSpPr>
            <a:spLocks noChangeArrowheads="1"/>
          </p:cNvSpPr>
          <p:nvPr/>
        </p:nvSpPr>
        <p:spPr bwMode="auto">
          <a:xfrm>
            <a:off x="4953000" y="6019800"/>
            <a:ext cx="184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vi-VN" altLang="vi-VN" sz="19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pic>
        <p:nvPicPr>
          <p:cNvPr id="18444" name="Picture 12"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419600"/>
            <a:ext cx="403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3"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4495800"/>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5"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28800"/>
            <a:ext cx="3270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6"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4114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18"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6248400"/>
            <a:ext cx="3270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20"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V="1">
            <a:off x="5562600" y="243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21"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096000"/>
            <a:ext cx="403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24"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133600"/>
            <a:ext cx="32543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4" name="Text Box 37"/>
          <p:cNvSpPr txBox="1">
            <a:spLocks noChangeArrowheads="1"/>
          </p:cNvSpPr>
          <p:nvPr/>
        </p:nvSpPr>
        <p:spPr bwMode="auto">
          <a:xfrm>
            <a:off x="304800" y="1828800"/>
            <a:ext cx="11582400"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vi-VN" altLang="vi-VN" b="1" i="1" dirty="0">
                <a:solidFill>
                  <a:srgbClr val="0000FF"/>
                </a:solidFill>
                <a:latin typeface="Times New Roman" panose="02020603050405020304" pitchFamily="18" charset="0"/>
                <a:cs typeface="Times New Roman" panose="02020603050405020304" pitchFamily="18" charset="0"/>
              </a:rPr>
              <a:t> </a:t>
            </a:r>
            <a:r>
              <a:rPr lang="vi-VN" altLang="vi-VN" b="1" i="1" dirty="0" smtClean="0">
                <a:solidFill>
                  <a:srgbClr val="0000FF"/>
                </a:solidFill>
                <a:latin typeface="Times New Roman" panose="02020603050405020304" pitchFamily="18" charset="0"/>
                <a:cs typeface="Times New Roman" panose="02020603050405020304" pitchFamily="18" charset="0"/>
              </a:rPr>
              <a:t>    </a:t>
            </a:r>
            <a:r>
              <a:rPr kumimoji="0" lang="en-US" altLang="vi-VN" sz="3200" b="1" i="1"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lang="vi-VN" dirty="0">
                <a:solidFill>
                  <a:schemeClr val="accent5">
                    <a:lumMod val="75000"/>
                  </a:schemeClr>
                </a:solidFill>
                <a:latin typeface="Times New Roman" pitchFamily="18" charset="0"/>
                <a:cs typeface="Times New Roman" pitchFamily="18" charset="0"/>
              </a:rPr>
              <a:t>Ảnh Bác Hồ được treo một cách trang trọng ngay chính giữa bức tường lớp học của em. Trong ảnh, gương mặt Bác Hồ rất hiền hậu. Râu tóc Bác bạc phơ. Vầng trán Bác cao và rộng thể hiện Bác là một người thông minh cùng với đôi mắt sáng ngời như sao luôn luôn nhìn chúng em với một cách đầy trìu mến, yêu </a:t>
            </a:r>
            <a:r>
              <a:rPr lang="vi-VN" dirty="0" smtClean="0">
                <a:solidFill>
                  <a:schemeClr val="accent5">
                    <a:lumMod val="75000"/>
                  </a:schemeClr>
                </a:solidFill>
                <a:latin typeface="Times New Roman" pitchFamily="18" charset="0"/>
                <a:cs typeface="Times New Roman" pitchFamily="18" charset="0"/>
              </a:rPr>
              <a:t>thương.Thấy </a:t>
            </a:r>
            <a:r>
              <a:rPr lang="vi-VN" dirty="0">
                <a:solidFill>
                  <a:schemeClr val="accent5">
                    <a:lumMod val="75000"/>
                  </a:schemeClr>
                </a:solidFill>
                <a:latin typeface="Times New Roman" pitchFamily="18" charset="0"/>
                <a:cs typeface="Times New Roman" pitchFamily="18" charset="0"/>
              </a:rPr>
              <a:t>được tình thương yêu của Bác, em sẽ cố gắng vâng lời cha mẹ để xứng đáng cháu ngoan Bác Hồ.</a:t>
            </a:r>
          </a:p>
        </p:txBody>
      </p:sp>
      <p:sp>
        <p:nvSpPr>
          <p:cNvPr id="24" name="Rectangle 21"/>
          <p:cNvSpPr>
            <a:spLocks noChangeArrowheads="1"/>
          </p:cNvSpPr>
          <p:nvPr/>
        </p:nvSpPr>
        <p:spPr bwMode="auto">
          <a:xfrm>
            <a:off x="2070100" y="643235"/>
            <a:ext cx="8077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 SỐ ĐOẠN VĂN MẪU</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3727826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21"/>
          <p:cNvSpPr>
            <a:spLocks noChangeArrowheads="1"/>
          </p:cNvSpPr>
          <p:nvPr/>
        </p:nvSpPr>
        <p:spPr bwMode="auto">
          <a:xfrm>
            <a:off x="2070100" y="643235"/>
            <a:ext cx="8077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 SỐ ĐOẠN VĂN MẪU</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 Box 37"/>
          <p:cNvSpPr txBox="1">
            <a:spLocks noChangeArrowheads="1"/>
          </p:cNvSpPr>
          <p:nvPr/>
        </p:nvSpPr>
        <p:spPr bwMode="auto">
          <a:xfrm>
            <a:off x="304800" y="1828800"/>
            <a:ext cx="11582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kumimoji="0" lang="vi-VN" altLang="vi-VN" sz="3200" b="1" i="1"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vi-VN" sz="3200" b="1" i="1"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lang="vi-VN" dirty="0">
                <a:latin typeface="Times New Roman" pitchFamily="18" charset="0"/>
                <a:cs typeface="Times New Roman" pitchFamily="18" charset="0"/>
              </a:rPr>
              <a:t>Trong phòng truyền thống của trường em có treo một bức ảnh Bác Hồ. Ảnh được lồng trong khung kính và đặt giữa trung tâm phòng. Trong bức tranh là hình ảnh Bác đang cùng bàn bạc việc quân với các chú bộ đội. Bác có máu tóc bạc, chòm râu dài bạc trắng. Đôi mắt Bác sáng ngời, ánh mắt tập trung cao độ khi họp bàn sách lược chống kẻ thù. Vầng trán rộng mênh mông, có những nếp nhăn nhỏ. Nhìn Bác cùng các chiến sĩ làm việc, em càng thêm yêu quý hoà bình hôm nay. Em hứa sẽ cố gắng học tập để trở thành một công dân tốt mai sau xứng đáng với công lao của Bác</a:t>
            </a:r>
            <a:r>
              <a:rPr lang="vi-VN"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641304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a:extLst>
              <a:ext uri="{FF2B5EF4-FFF2-40B4-BE49-F238E27FC236}">
                <a16:creationId xmlns="" xmlns:a16="http://schemas.microsoft.com/office/drawing/2014/main" id="{2D238E4D-B9C3-45DE-AFBD-ECB9E0BCA923}"/>
              </a:ext>
            </a:extLst>
          </p:cNvPr>
          <p:cNvCxnSpPr>
            <a:cxnSpLocks/>
            <a:stCxn id="2" idx="0"/>
            <a:endCxn id="58" idx="1"/>
          </p:cNvCxnSpPr>
          <p:nvPr/>
        </p:nvCxnSpPr>
        <p:spPr>
          <a:xfrm flipV="1">
            <a:off x="6046651" y="1579066"/>
            <a:ext cx="1097928" cy="180332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63BEBC41-E369-45AC-BE06-7B84471C45BE}"/>
              </a:ext>
            </a:extLst>
          </p:cNvPr>
          <p:cNvCxnSpPr>
            <a:cxnSpLocks/>
            <a:stCxn id="2" idx="0"/>
            <a:endCxn id="59" idx="1"/>
          </p:cNvCxnSpPr>
          <p:nvPr/>
        </p:nvCxnSpPr>
        <p:spPr>
          <a:xfrm>
            <a:off x="6046651" y="3382390"/>
            <a:ext cx="1097928" cy="5189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C68E294F-E9A8-4835-A62A-1A6015B09E9A}"/>
              </a:ext>
            </a:extLst>
          </p:cNvPr>
          <p:cNvCxnSpPr>
            <a:cxnSpLocks/>
            <a:stCxn id="2" idx="0"/>
            <a:endCxn id="60" idx="1"/>
          </p:cNvCxnSpPr>
          <p:nvPr/>
        </p:nvCxnSpPr>
        <p:spPr>
          <a:xfrm>
            <a:off x="6046651" y="3382390"/>
            <a:ext cx="1097928" cy="217645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Cloud 1"/>
          <p:cNvSpPr/>
          <p:nvPr/>
        </p:nvSpPr>
        <p:spPr>
          <a:xfrm>
            <a:off x="3840526" y="2422173"/>
            <a:ext cx="2207965" cy="1920434"/>
          </a:xfrm>
          <a:prstGeom prst="clou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latin typeface="+mj-lt"/>
              </a:rPr>
              <a:t>3 </a:t>
            </a:r>
            <a:r>
              <a:rPr lang="vi-VN" sz="2800" b="1" dirty="0" smtClean="0">
                <a:latin typeface="+mj-lt"/>
              </a:rPr>
              <a:t>phần</a:t>
            </a:r>
            <a:endParaRPr lang="en-US" sz="2800" b="1" dirty="0">
              <a:latin typeface="+mj-lt"/>
            </a:endParaRPr>
          </a:p>
        </p:txBody>
      </p:sp>
      <p:sp>
        <p:nvSpPr>
          <p:cNvPr id="32" name="TextBox 31"/>
          <p:cNvSpPr txBox="1"/>
          <p:nvPr/>
        </p:nvSpPr>
        <p:spPr>
          <a:xfrm>
            <a:off x="854192" y="433030"/>
            <a:ext cx="103885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VIẾT</a:t>
            </a:r>
            <a:r>
              <a:rPr kumimoji="0" lang="vi-VN" sz="40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ĐOẠN VĂN NGẮN TẢ ẢNH BÁC HỒ</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8" name="Rounded Rectangle 57"/>
          <p:cNvSpPr/>
          <p:nvPr/>
        </p:nvSpPr>
        <p:spPr>
          <a:xfrm>
            <a:off x="7144579" y="1140916"/>
            <a:ext cx="5047421" cy="876300"/>
          </a:xfrm>
          <a:prstGeom prst="round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lstStyle/>
          <a:p>
            <a:pPr algn="just"/>
            <a:r>
              <a:rPr lang="vi-VN" sz="2400" b="1" dirty="0">
                <a:solidFill>
                  <a:schemeClr val="tx1"/>
                </a:solidFill>
                <a:latin typeface="+mj-lt"/>
              </a:rPr>
              <a:t>-    Ảnh Bác được treo ở đâu?</a:t>
            </a:r>
          </a:p>
        </p:txBody>
      </p:sp>
      <p:sp>
        <p:nvSpPr>
          <p:cNvPr id="59" name="Rounded Rectangle 58"/>
          <p:cNvSpPr/>
          <p:nvPr/>
        </p:nvSpPr>
        <p:spPr>
          <a:xfrm>
            <a:off x="7144579" y="2293925"/>
            <a:ext cx="5047421" cy="2280717"/>
          </a:xfrm>
          <a:prstGeom prst="round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lstStyle/>
          <a:p>
            <a:pPr marL="457200" indent="-457200" algn="just">
              <a:buFontTx/>
              <a:buChar char="-"/>
            </a:pPr>
            <a:r>
              <a:rPr lang="vi-VN" sz="2400" b="1" dirty="0">
                <a:solidFill>
                  <a:schemeClr val="tx1"/>
                </a:solidFill>
                <a:latin typeface="+mj-lt"/>
              </a:rPr>
              <a:t>Trông Bác như thế nào ( râu, tóc, vầng trán, đôi mắt...) </a:t>
            </a:r>
            <a:r>
              <a:rPr lang="vi-VN" sz="2400" b="1" dirty="0" smtClean="0">
                <a:solidFill>
                  <a:schemeClr val="tx1"/>
                </a:solidFill>
                <a:latin typeface="+mj-lt"/>
              </a:rPr>
              <a:t>?</a:t>
            </a:r>
          </a:p>
        </p:txBody>
      </p:sp>
      <p:sp>
        <p:nvSpPr>
          <p:cNvPr id="60" name="Rounded Rectangle 59"/>
          <p:cNvSpPr/>
          <p:nvPr/>
        </p:nvSpPr>
        <p:spPr>
          <a:xfrm>
            <a:off x="7144579" y="4844467"/>
            <a:ext cx="5047421" cy="1428750"/>
          </a:xfrm>
          <a:prstGeom prst="round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lstStyle/>
          <a:p>
            <a:pPr marL="342900" indent="-342900">
              <a:buFontTx/>
              <a:buChar char="-"/>
              <a:defRPr/>
            </a:pPr>
            <a:r>
              <a:rPr lang="vi-VN" sz="2400" b="1" dirty="0">
                <a:solidFill>
                  <a:schemeClr val="tx1"/>
                </a:solidFill>
                <a:latin typeface="+mj-lt"/>
              </a:rPr>
              <a:t>Em muốn hứa với Bác điều gì</a:t>
            </a:r>
            <a:endParaRPr lang="vi-VN" sz="2400" dirty="0" smtClean="0">
              <a:solidFill>
                <a:schemeClr val="tx1"/>
              </a:solidFill>
              <a:latin typeface="+mj-lt"/>
              <a:cs typeface="Times New Roman" pitchFamily="18" charset="0"/>
            </a:endParaRPr>
          </a:p>
        </p:txBody>
      </p:sp>
      <p:sp>
        <p:nvSpPr>
          <p:cNvPr id="71" name="TextBox 70"/>
          <p:cNvSpPr txBox="1">
            <a:spLocks noChangeArrowheads="1"/>
          </p:cNvSpPr>
          <p:nvPr/>
        </p:nvSpPr>
        <p:spPr bwMode="auto">
          <a:xfrm rot="18088708">
            <a:off x="5660510" y="2237757"/>
            <a:ext cx="160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vi-VN" b="1" dirty="0">
                <a:latin typeface="Times New Roman" pitchFamily="18" charset="0"/>
                <a:cs typeface="Times New Roman" pitchFamily="18" charset="0"/>
              </a:rPr>
              <a:t>Mở đoạn</a:t>
            </a:r>
            <a:endParaRPr lang="en-US" b="1" dirty="0">
              <a:latin typeface="Times New Roman" pitchFamily="18" charset="0"/>
              <a:cs typeface="Times New Roman" pitchFamily="18" charset="0"/>
            </a:endParaRPr>
          </a:p>
        </p:txBody>
      </p:sp>
      <p:sp>
        <p:nvSpPr>
          <p:cNvPr id="72" name="TextBox 71"/>
          <p:cNvSpPr txBox="1">
            <a:spLocks noChangeArrowheads="1"/>
          </p:cNvSpPr>
          <p:nvPr/>
        </p:nvSpPr>
        <p:spPr bwMode="auto">
          <a:xfrm>
            <a:off x="5795515" y="3021356"/>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vi-VN" b="1" dirty="0">
                <a:latin typeface="Times New Roman" pitchFamily="18" charset="0"/>
                <a:cs typeface="Times New Roman" pitchFamily="18" charset="0"/>
              </a:rPr>
              <a:t>Thân đoạn</a:t>
            </a:r>
            <a:endParaRPr lang="en-US" b="1" dirty="0">
              <a:latin typeface="Times New Roman" pitchFamily="18" charset="0"/>
              <a:cs typeface="Times New Roman" pitchFamily="18" charset="0"/>
            </a:endParaRPr>
          </a:p>
        </p:txBody>
      </p:sp>
      <p:sp>
        <p:nvSpPr>
          <p:cNvPr id="73" name="TextBox 72"/>
          <p:cNvSpPr txBox="1">
            <a:spLocks noChangeArrowheads="1"/>
          </p:cNvSpPr>
          <p:nvPr/>
        </p:nvSpPr>
        <p:spPr bwMode="auto">
          <a:xfrm rot="3616255">
            <a:off x="5810203" y="3971115"/>
            <a:ext cx="1677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vi-VN" b="1" dirty="0">
                <a:latin typeface="Times New Roman" pitchFamily="18" charset="0"/>
                <a:cs typeface="Times New Roman" pitchFamily="18" charset="0"/>
              </a:rPr>
              <a:t>Kết đoạn</a:t>
            </a:r>
            <a:endParaRPr lang="en-US" b="1" dirty="0">
              <a:latin typeface="Times New Roman" pitchFamily="18" charset="0"/>
              <a:cs typeface="Times New Roman" pitchFamily="18" charset="0"/>
            </a:endParaRPr>
          </a:p>
        </p:txBody>
      </p:sp>
      <p:sp>
        <p:nvSpPr>
          <p:cNvPr id="23" name="Text Box 520"/>
          <p:cNvSpPr txBox="1">
            <a:spLocks noChangeArrowheads="1"/>
          </p:cNvSpPr>
          <p:nvPr/>
        </p:nvSpPr>
        <p:spPr bwMode="auto">
          <a:xfrm>
            <a:off x="419100" y="1616401"/>
            <a:ext cx="1066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fontAlgn="base" hangingPunct="0">
              <a:spcBef>
                <a:spcPct val="20000"/>
              </a:spcBef>
              <a:spcAft>
                <a:spcPct val="0"/>
              </a:spcAft>
              <a:buChar char="»"/>
              <a:defRPr sz="2000">
                <a:solidFill>
                  <a:schemeClr val="tx1"/>
                </a:solidFill>
                <a:latin typeface="Verdana" pitchFamily="34" charset="0"/>
              </a:defRPr>
            </a:lvl6pPr>
            <a:lvl7pPr eaLnBrk="0" fontAlgn="base" hangingPunct="0">
              <a:spcBef>
                <a:spcPct val="20000"/>
              </a:spcBef>
              <a:spcAft>
                <a:spcPct val="0"/>
              </a:spcAft>
              <a:buChar char="»"/>
              <a:defRPr sz="2000">
                <a:solidFill>
                  <a:schemeClr val="tx1"/>
                </a:solidFill>
                <a:latin typeface="Verdana" pitchFamily="34" charset="0"/>
              </a:defRPr>
            </a:lvl7pPr>
            <a:lvl8pPr eaLnBrk="0" fontAlgn="base" hangingPunct="0">
              <a:spcBef>
                <a:spcPct val="20000"/>
              </a:spcBef>
              <a:spcAft>
                <a:spcPct val="0"/>
              </a:spcAft>
              <a:buChar char="»"/>
              <a:defRPr sz="2000">
                <a:solidFill>
                  <a:schemeClr val="tx1"/>
                </a:solidFill>
                <a:latin typeface="Verdana" pitchFamily="34" charset="0"/>
              </a:defRPr>
            </a:lvl8pPr>
            <a:lvl9pPr eaLnBrk="0" fontAlgn="base" hangingPunct="0">
              <a:spcBef>
                <a:spcPct val="20000"/>
              </a:spcBef>
              <a:spcAft>
                <a:spcPct val="0"/>
              </a:spcAft>
              <a:buChar char="»"/>
              <a:defRPr sz="2000">
                <a:solidFill>
                  <a:schemeClr val="tx1"/>
                </a:solidFill>
                <a:latin typeface="Verdana" pitchFamily="34" charset="0"/>
              </a:defRPr>
            </a:lvl9pPr>
          </a:lstStyle>
          <a:p>
            <a:pPr>
              <a:spcBef>
                <a:spcPct val="50000"/>
              </a:spcBef>
            </a:pPr>
            <a:r>
              <a:rPr lang="en-US" altLang="en-US" sz="2600" b="1" dirty="0" err="1" smtClean="0">
                <a:solidFill>
                  <a:srgbClr val="002060"/>
                </a:solidFill>
                <a:latin typeface="Times New Roman" pitchFamily="18" charset="0"/>
                <a:cs typeface="Times New Roman" pitchFamily="18" charset="0"/>
              </a:rPr>
              <a:t>Gợi</a:t>
            </a:r>
            <a:r>
              <a:rPr lang="en-US" altLang="en-US" sz="2600" b="1" dirty="0" smtClean="0">
                <a:solidFill>
                  <a:srgbClr val="002060"/>
                </a:solidFill>
                <a:latin typeface="Times New Roman" pitchFamily="18" charset="0"/>
                <a:cs typeface="Times New Roman" pitchFamily="18" charset="0"/>
              </a:rPr>
              <a:t> </a:t>
            </a:r>
            <a:r>
              <a:rPr lang="en-US" altLang="en-US" sz="2600" b="1" dirty="0">
                <a:solidFill>
                  <a:srgbClr val="002060"/>
                </a:solidFill>
                <a:latin typeface="Times New Roman" pitchFamily="18" charset="0"/>
                <a:cs typeface="Times New Roman" pitchFamily="18" charset="0"/>
              </a:rPr>
              <a:t>ý:</a:t>
            </a: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861" y="2667009"/>
            <a:ext cx="4287387" cy="4287387"/>
          </a:xfrm>
          <a:prstGeom prst="rect">
            <a:avLst/>
          </a:prstGeom>
        </p:spPr>
      </p:pic>
    </p:spTree>
    <p:extLst>
      <p:ext uri="{BB962C8B-B14F-4D97-AF65-F5344CB8AC3E}">
        <p14:creationId xmlns:p14="http://schemas.microsoft.com/office/powerpoint/2010/main" val="113006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barn(inVertical)">
                                      <p:cBhvr>
                                        <p:cTn id="22" dur="500"/>
                                        <p:tgtEl>
                                          <p:spTgt spid="7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barn(inVertical)">
                                      <p:cBhvr>
                                        <p:cTn id="25" dur="500"/>
                                        <p:tgtEl>
                                          <p:spTgt spid="7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barn(inVertical)">
                                      <p:cBhvr>
                                        <p:cTn id="28" dur="500"/>
                                        <p:tgtEl>
                                          <p:spTgt spid="7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barn(inVertical)">
                                      <p:cBhvr>
                                        <p:cTn id="33" dur="500"/>
                                        <p:tgtEl>
                                          <p:spTgt spid="5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barn(inVertical)">
                                      <p:cBhvr>
                                        <p:cTn id="38" dur="500"/>
                                        <p:tgtEl>
                                          <p:spTgt spid="5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barn(inVertical)">
                                      <p:cBhvr>
                                        <p:cTn id="4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8" grpId="0" animBg="1"/>
      <p:bldP spid="59" grpId="0" animBg="1"/>
      <p:bldP spid="60" grpId="0" animBg="1"/>
      <p:bldP spid="71" grpId="0"/>
      <p:bldP spid="72" grpId="0"/>
      <p:bldP spid="7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ounded Rectangle 4"/>
          <p:cNvSpPr/>
          <p:nvPr/>
        </p:nvSpPr>
        <p:spPr>
          <a:xfrm>
            <a:off x="0" y="0"/>
            <a:ext cx="12204700" cy="14605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mj-lt"/>
              </a:rPr>
              <a:t>Ảnh bác được treo ở đâu?</a:t>
            </a:r>
            <a:endParaRPr lang="vi-VN" sz="2800" b="1" dirty="0">
              <a:solidFill>
                <a:schemeClr val="tx1"/>
              </a:solidFill>
              <a:latin typeface="+mj-lt"/>
            </a:endParaRPr>
          </a:p>
        </p:txBody>
      </p:sp>
      <p:sp>
        <p:nvSpPr>
          <p:cNvPr id="8" name="Rounded Rectangle 7"/>
          <p:cNvSpPr/>
          <p:nvPr/>
        </p:nvSpPr>
        <p:spPr>
          <a:xfrm>
            <a:off x="175134" y="2186268"/>
            <a:ext cx="6047866" cy="11538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mj-lt"/>
              </a:rPr>
              <a:t>Ảnh Bác được treo phía trên tấm bảng đen của lớp mình.</a:t>
            </a:r>
            <a:endParaRPr lang="vi-VN" sz="2800" b="1" dirty="0">
              <a:solidFill>
                <a:schemeClr val="tx1"/>
              </a:solidFill>
              <a:latin typeface="+mj-lt"/>
            </a:endParaRPr>
          </a:p>
        </p:txBody>
      </p:sp>
      <p:sp>
        <p:nvSpPr>
          <p:cNvPr id="9" name="Rounded Rectangle 8"/>
          <p:cNvSpPr/>
          <p:nvPr/>
        </p:nvSpPr>
        <p:spPr>
          <a:xfrm>
            <a:off x="175134" y="3722968"/>
            <a:ext cx="6035166" cy="12300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mj-lt"/>
              </a:rPr>
              <a:t>Ảnh Bác Hồ được treo ở vị trí trang trọng trong lớp học.</a:t>
            </a:r>
            <a:endParaRPr lang="vi-VN" sz="2800" b="1" dirty="0">
              <a:solidFill>
                <a:schemeClr val="tx1"/>
              </a:solidFill>
              <a:latin typeface="+mj-lt"/>
            </a:endParaRPr>
          </a:p>
        </p:txBody>
      </p:sp>
      <p:sp>
        <p:nvSpPr>
          <p:cNvPr id="10" name="Rounded Rectangle 9"/>
          <p:cNvSpPr/>
          <p:nvPr/>
        </p:nvSpPr>
        <p:spPr>
          <a:xfrm>
            <a:off x="175134" y="5335868"/>
            <a:ext cx="6047866" cy="114113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mj-lt"/>
              </a:rPr>
              <a:t>Ở phía trên cao, ảnh Bác Hồ được treo ngay ngắn.</a:t>
            </a:r>
            <a:endParaRPr lang="vi-VN" sz="2800" b="1" dirty="0">
              <a:solidFill>
                <a:schemeClr val="tx1"/>
              </a:solidFill>
              <a:latin typeface="+mj-lt"/>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300" y="1574800"/>
            <a:ext cx="574040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loud 6"/>
          <p:cNvSpPr/>
          <p:nvPr/>
        </p:nvSpPr>
        <p:spPr bwMode="auto">
          <a:xfrm>
            <a:off x="-152400" y="-7937"/>
            <a:ext cx="3441700" cy="1468438"/>
          </a:xfrm>
          <a:prstGeom prst="cloud">
            <a:avLst/>
          </a:prstGeom>
          <a:solidFill>
            <a:srgbClr val="FF3300">
              <a:alpha val="50000"/>
            </a:srgbClr>
          </a:solidFill>
          <a:ln w="76200" cap="flat" cmpd="sng" algn="ctr">
            <a:solidFill>
              <a:schemeClr val="tx1"/>
            </a:solidFill>
            <a:prstDash val="solid"/>
            <a:round/>
            <a:headEnd type="none" w="med" len="med"/>
            <a:tailEnd type="none" w="med" len="med"/>
          </a:ln>
          <a:effectLst/>
        </p:spPr>
        <p:txBody>
          <a:bodyPr anchor="ctr"/>
          <a:lstStyle/>
          <a:p>
            <a:pPr algn="ctr">
              <a:defRPr/>
            </a:pPr>
            <a:r>
              <a:rPr lang="vi-VN" sz="2800" b="1" dirty="0"/>
              <a:t>Mở đoạn</a:t>
            </a:r>
            <a:endParaRPr lang="en-US" sz="2800" b="1" dirty="0"/>
          </a:p>
        </p:txBody>
      </p:sp>
      <p:sp>
        <p:nvSpPr>
          <p:cNvPr id="12" name="Rounded Rectangle 11"/>
          <p:cNvSpPr/>
          <p:nvPr/>
        </p:nvSpPr>
        <p:spPr>
          <a:xfrm>
            <a:off x="8825306" y="1980878"/>
            <a:ext cx="3163176" cy="20866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mj-lt"/>
              </a:rPr>
              <a:t>Ảnh Bác Hồ được đặt nơi góc học tập của em.</a:t>
            </a:r>
            <a:endParaRPr lang="vi-VN" sz="2800" b="1" dirty="0">
              <a:solidFill>
                <a:schemeClr val="tx1"/>
              </a:solidFill>
              <a:latin typeface="+mj-lt"/>
            </a:endParaRPr>
          </a:p>
        </p:txBody>
      </p:sp>
      <p:sp>
        <p:nvSpPr>
          <p:cNvPr id="14" name="Rounded Rectangle 13"/>
          <p:cNvSpPr/>
          <p:nvPr/>
        </p:nvSpPr>
        <p:spPr>
          <a:xfrm>
            <a:off x="8660963" y="4337984"/>
            <a:ext cx="3491862" cy="2260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mj-lt"/>
              </a:rPr>
              <a:t>Ở cạnh bàn học, nơi em học tập hàng ngày có treo một bức ảnh Bác Hồ.</a:t>
            </a:r>
            <a:endParaRPr lang="vi-VN" sz="2800" b="1" dirty="0">
              <a:solidFill>
                <a:schemeClr val="tx1"/>
              </a:solidFill>
              <a:latin typeface="+mj-l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41" y="1574800"/>
            <a:ext cx="8437917" cy="52832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74800"/>
            <a:ext cx="5927834" cy="4469031"/>
          </a:xfrm>
          <a:prstGeom prst="rect">
            <a:avLst/>
          </a:prstGeom>
        </p:spPr>
      </p:pic>
      <p:sp>
        <p:nvSpPr>
          <p:cNvPr id="15" name="Rounded Rectangle 14"/>
          <p:cNvSpPr/>
          <p:nvPr/>
        </p:nvSpPr>
        <p:spPr>
          <a:xfrm>
            <a:off x="-13138" y="6043830"/>
            <a:ext cx="5940972" cy="8141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dirty="0" smtClean="0">
                <a:solidFill>
                  <a:schemeClr val="tx1"/>
                </a:solidFill>
                <a:latin typeface="+mj-lt"/>
              </a:rPr>
              <a:t>Trong phòng làm biệc của bố em có treo một bức ảnh của Bác rất đẹp.</a:t>
            </a:r>
            <a:endParaRPr lang="vi-VN" sz="2600" b="1" dirty="0">
              <a:solidFill>
                <a:schemeClr val="tx1"/>
              </a:solidFill>
              <a:latin typeface="+mj-lt"/>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7835" y="2388969"/>
            <a:ext cx="6276866" cy="4469031"/>
          </a:xfrm>
          <a:prstGeom prst="rect">
            <a:avLst/>
          </a:prstGeom>
        </p:spPr>
      </p:pic>
      <p:sp>
        <p:nvSpPr>
          <p:cNvPr id="16" name="Rounded Rectangle 15"/>
          <p:cNvSpPr/>
          <p:nvPr/>
        </p:nvSpPr>
        <p:spPr>
          <a:xfrm>
            <a:off x="5927835" y="1574800"/>
            <a:ext cx="6276866" cy="8141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dirty="0" smtClean="0">
                <a:solidFill>
                  <a:schemeClr val="tx1"/>
                </a:solidFill>
                <a:latin typeface="+mj-lt"/>
              </a:rPr>
              <a:t>Nhà ông nội em có treo một bức ảnh Bác Hồ rất to.</a:t>
            </a:r>
            <a:endParaRPr lang="vi-VN" sz="2600" b="1" dirty="0">
              <a:solidFill>
                <a:schemeClr val="tx1"/>
              </a:solidFill>
              <a:latin typeface="+mj-lt"/>
            </a:endParaRPr>
          </a:p>
        </p:txBody>
      </p:sp>
    </p:spTree>
    <p:extLst>
      <p:ext uri="{BB962C8B-B14F-4D97-AF65-F5344CB8AC3E}">
        <p14:creationId xmlns:p14="http://schemas.microsoft.com/office/powerpoint/2010/main" val="327171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9"/>
                                        </p:tgtEl>
                                        <p:attrNameLst>
                                          <p:attrName>ppt_x</p:attrName>
                                        </p:attrNameLst>
                                      </p:cBhvr>
                                      <p:tavLst>
                                        <p:tav tm="0">
                                          <p:val>
                                            <p:strVal val="ppt_x"/>
                                          </p:val>
                                        </p:tav>
                                        <p:tav tm="100000">
                                          <p:val>
                                            <p:strVal val="ppt_x"/>
                                          </p:val>
                                        </p:tav>
                                      </p:tavLst>
                                    </p:anim>
                                    <p:anim calcmode="lin" valueType="num">
                                      <p:cBhvr additive="base">
                                        <p:cTn id="29" dur="500"/>
                                        <p:tgtEl>
                                          <p:spTgt spid="9"/>
                                        </p:tgtEl>
                                        <p:attrNameLst>
                                          <p:attrName>ppt_y</p:attrName>
                                        </p:attrNameLst>
                                      </p:cBhvr>
                                      <p:tavLst>
                                        <p:tav tm="0">
                                          <p:val>
                                            <p:strVal val="ppt_y"/>
                                          </p:val>
                                        </p:tav>
                                        <p:tav tm="100000">
                                          <p:val>
                                            <p:strVal val="1+ppt_h/2"/>
                                          </p:val>
                                        </p:tav>
                                      </p:tavLst>
                                    </p:anim>
                                    <p:set>
                                      <p:cBhvr>
                                        <p:cTn id="30" dur="1" fill="hold">
                                          <p:stCondLst>
                                            <p:cond delay="499"/>
                                          </p:stCondLst>
                                        </p:cTn>
                                        <p:tgtEl>
                                          <p:spTgt spid="9"/>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8"/>
                                        </p:tgtEl>
                                        <p:attrNameLst>
                                          <p:attrName>ppt_x</p:attrName>
                                        </p:attrNameLst>
                                      </p:cBhvr>
                                      <p:tavLst>
                                        <p:tav tm="0">
                                          <p:val>
                                            <p:strVal val="ppt_x"/>
                                          </p:val>
                                        </p:tav>
                                        <p:tav tm="100000">
                                          <p:val>
                                            <p:strVal val="ppt_x"/>
                                          </p:val>
                                        </p:tav>
                                      </p:tavLst>
                                    </p:anim>
                                    <p:anim calcmode="lin" valueType="num">
                                      <p:cBhvr additive="base">
                                        <p:cTn id="33" dur="500"/>
                                        <p:tgtEl>
                                          <p:spTgt spid="8"/>
                                        </p:tgtEl>
                                        <p:attrNameLst>
                                          <p:attrName>ppt_y</p:attrName>
                                        </p:attrNameLst>
                                      </p:cBhvr>
                                      <p:tavLst>
                                        <p:tav tm="0">
                                          <p:val>
                                            <p:strVal val="ppt_y"/>
                                          </p:val>
                                        </p:tav>
                                        <p:tav tm="100000">
                                          <p:val>
                                            <p:strVal val="1+ppt_h/2"/>
                                          </p:val>
                                        </p:tav>
                                      </p:tavLst>
                                    </p:anim>
                                    <p:set>
                                      <p:cBhvr>
                                        <p:cTn id="34" dur="1" fill="hold">
                                          <p:stCondLst>
                                            <p:cond delay="499"/>
                                          </p:stCondLst>
                                        </p:cTn>
                                        <p:tgtEl>
                                          <p:spTgt spid="8"/>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10"/>
                                        </p:tgtEl>
                                        <p:attrNameLst>
                                          <p:attrName>ppt_x</p:attrName>
                                        </p:attrNameLst>
                                      </p:cBhvr>
                                      <p:tavLst>
                                        <p:tav tm="0">
                                          <p:val>
                                            <p:strVal val="ppt_x"/>
                                          </p:val>
                                        </p:tav>
                                        <p:tav tm="100000">
                                          <p:val>
                                            <p:strVal val="ppt_x"/>
                                          </p:val>
                                        </p:tav>
                                      </p:tavLst>
                                    </p:anim>
                                    <p:anim calcmode="lin" valueType="num">
                                      <p:cBhvr additive="base">
                                        <p:cTn id="37" dur="500"/>
                                        <p:tgtEl>
                                          <p:spTgt spid="10"/>
                                        </p:tgtEl>
                                        <p:attrNameLst>
                                          <p:attrName>ppt_y</p:attrName>
                                        </p:attrNameLst>
                                      </p:cBhvr>
                                      <p:tavLst>
                                        <p:tav tm="0">
                                          <p:val>
                                            <p:strVal val="ppt_y"/>
                                          </p:val>
                                        </p:tav>
                                        <p:tav tm="100000">
                                          <p:val>
                                            <p:strVal val="1+ppt_h/2"/>
                                          </p:val>
                                        </p:tav>
                                      </p:tavLst>
                                    </p:anim>
                                    <p:set>
                                      <p:cBhvr>
                                        <p:cTn id="38" dur="1" fill="hold">
                                          <p:stCondLst>
                                            <p:cond delay="499"/>
                                          </p:stCondLst>
                                        </p:cTn>
                                        <p:tgtEl>
                                          <p:spTgt spid="10"/>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11"/>
                                        </p:tgtEl>
                                        <p:attrNameLst>
                                          <p:attrName>ppt_x</p:attrName>
                                        </p:attrNameLst>
                                      </p:cBhvr>
                                      <p:tavLst>
                                        <p:tav tm="0">
                                          <p:val>
                                            <p:strVal val="ppt_x"/>
                                          </p:val>
                                        </p:tav>
                                        <p:tav tm="100000">
                                          <p:val>
                                            <p:strVal val="ppt_x"/>
                                          </p:val>
                                        </p:tav>
                                      </p:tavLst>
                                    </p:anim>
                                    <p:anim calcmode="lin" valueType="num">
                                      <p:cBhvr additive="base">
                                        <p:cTn id="41" dur="500"/>
                                        <p:tgtEl>
                                          <p:spTgt spid="11"/>
                                        </p:tgtEl>
                                        <p:attrNameLst>
                                          <p:attrName>ppt_y</p:attrName>
                                        </p:attrNameLst>
                                      </p:cBhvr>
                                      <p:tavLst>
                                        <p:tav tm="0">
                                          <p:val>
                                            <p:strVal val="ppt_y"/>
                                          </p:val>
                                        </p:tav>
                                        <p:tav tm="100000">
                                          <p:val>
                                            <p:strVal val="1+ppt_h/2"/>
                                          </p:val>
                                        </p:tav>
                                      </p:tavLst>
                                    </p:anim>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par>
                                <p:cTn id="51" presetID="16" presetClass="entr" presetSubtype="21" fill="hold"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barn(inVertical)">
                                      <p:cBhvr>
                                        <p:cTn id="53" dur="5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xit" presetSubtype="0" fill="hold" grpId="1" nodeType="clickEffect">
                                  <p:stCondLst>
                                    <p:cond delay="0"/>
                                  </p:stCondLst>
                                  <p:childTnLst>
                                    <p:animEffect transition="out" filter="fade">
                                      <p:cBhvr>
                                        <p:cTn id="57" dur="1000"/>
                                        <p:tgtEl>
                                          <p:spTgt spid="12"/>
                                        </p:tgtEl>
                                      </p:cBhvr>
                                    </p:animEffect>
                                    <p:anim calcmode="lin" valueType="num">
                                      <p:cBhvr>
                                        <p:cTn id="58" dur="1000"/>
                                        <p:tgtEl>
                                          <p:spTgt spid="12"/>
                                        </p:tgtEl>
                                        <p:attrNameLst>
                                          <p:attrName>ppt_x</p:attrName>
                                        </p:attrNameLst>
                                      </p:cBhvr>
                                      <p:tavLst>
                                        <p:tav tm="0">
                                          <p:val>
                                            <p:strVal val="ppt_x"/>
                                          </p:val>
                                        </p:tav>
                                        <p:tav tm="100000">
                                          <p:val>
                                            <p:strVal val="ppt_x"/>
                                          </p:val>
                                        </p:tav>
                                      </p:tavLst>
                                    </p:anim>
                                    <p:anim calcmode="lin" valueType="num">
                                      <p:cBhvr>
                                        <p:cTn id="59" dur="1000"/>
                                        <p:tgtEl>
                                          <p:spTgt spid="12"/>
                                        </p:tgtEl>
                                        <p:attrNameLst>
                                          <p:attrName>ppt_y</p:attrName>
                                        </p:attrNameLst>
                                      </p:cBhvr>
                                      <p:tavLst>
                                        <p:tav tm="0">
                                          <p:val>
                                            <p:strVal val="ppt_y"/>
                                          </p:val>
                                        </p:tav>
                                        <p:tav tm="100000">
                                          <p:val>
                                            <p:strVal val="ppt_y+.1"/>
                                          </p:val>
                                        </p:tav>
                                      </p:tavLst>
                                    </p:anim>
                                    <p:set>
                                      <p:cBhvr>
                                        <p:cTn id="60" dur="1" fill="hold">
                                          <p:stCondLst>
                                            <p:cond delay="999"/>
                                          </p:stCondLst>
                                        </p:cTn>
                                        <p:tgtEl>
                                          <p:spTgt spid="12"/>
                                        </p:tgtEl>
                                        <p:attrNameLst>
                                          <p:attrName>style.visibility</p:attrName>
                                        </p:attrNameLst>
                                      </p:cBhvr>
                                      <p:to>
                                        <p:strVal val="hidden"/>
                                      </p:to>
                                    </p:set>
                                  </p:childTnLst>
                                </p:cTn>
                              </p:par>
                              <p:par>
                                <p:cTn id="61" presetID="42" presetClass="exit" presetSubtype="0" fill="hold" grpId="1" nodeType="withEffect">
                                  <p:stCondLst>
                                    <p:cond delay="0"/>
                                  </p:stCondLst>
                                  <p:childTnLst>
                                    <p:animEffect transition="out" filter="fade">
                                      <p:cBhvr>
                                        <p:cTn id="62" dur="1000"/>
                                        <p:tgtEl>
                                          <p:spTgt spid="14"/>
                                        </p:tgtEl>
                                      </p:cBhvr>
                                    </p:animEffect>
                                    <p:anim calcmode="lin" valueType="num">
                                      <p:cBhvr>
                                        <p:cTn id="63" dur="1000"/>
                                        <p:tgtEl>
                                          <p:spTgt spid="14"/>
                                        </p:tgtEl>
                                        <p:attrNameLst>
                                          <p:attrName>ppt_x</p:attrName>
                                        </p:attrNameLst>
                                      </p:cBhvr>
                                      <p:tavLst>
                                        <p:tav tm="0">
                                          <p:val>
                                            <p:strVal val="ppt_x"/>
                                          </p:val>
                                        </p:tav>
                                        <p:tav tm="100000">
                                          <p:val>
                                            <p:strVal val="ppt_x"/>
                                          </p:val>
                                        </p:tav>
                                      </p:tavLst>
                                    </p:anim>
                                    <p:anim calcmode="lin" valueType="num">
                                      <p:cBhvr>
                                        <p:cTn id="64" dur="1000"/>
                                        <p:tgtEl>
                                          <p:spTgt spid="14"/>
                                        </p:tgtEl>
                                        <p:attrNameLst>
                                          <p:attrName>ppt_y</p:attrName>
                                        </p:attrNameLst>
                                      </p:cBhvr>
                                      <p:tavLst>
                                        <p:tav tm="0">
                                          <p:val>
                                            <p:strVal val="ppt_y"/>
                                          </p:val>
                                        </p:tav>
                                        <p:tav tm="100000">
                                          <p:val>
                                            <p:strVal val="ppt_y+.1"/>
                                          </p:val>
                                        </p:tav>
                                      </p:tavLst>
                                    </p:anim>
                                    <p:set>
                                      <p:cBhvr>
                                        <p:cTn id="65" dur="1" fill="hold">
                                          <p:stCondLst>
                                            <p:cond delay="999"/>
                                          </p:stCondLst>
                                        </p:cTn>
                                        <p:tgtEl>
                                          <p:spTgt spid="14"/>
                                        </p:tgtEl>
                                        <p:attrNameLst>
                                          <p:attrName>style.visibility</p:attrName>
                                        </p:attrNameLst>
                                      </p:cBhvr>
                                      <p:to>
                                        <p:strVal val="hidden"/>
                                      </p:to>
                                    </p:set>
                                  </p:childTnLst>
                                </p:cTn>
                              </p:par>
                              <p:par>
                                <p:cTn id="66" presetID="42" presetClass="exit" presetSubtype="0" fill="hold" nodeType="withEffect">
                                  <p:stCondLst>
                                    <p:cond delay="0"/>
                                  </p:stCondLst>
                                  <p:childTnLst>
                                    <p:animEffect transition="out" filter="fade">
                                      <p:cBhvr>
                                        <p:cTn id="67" dur="1000"/>
                                        <p:tgtEl>
                                          <p:spTgt spid="2"/>
                                        </p:tgtEl>
                                      </p:cBhvr>
                                    </p:animEffect>
                                    <p:anim calcmode="lin" valueType="num">
                                      <p:cBhvr>
                                        <p:cTn id="68" dur="1000"/>
                                        <p:tgtEl>
                                          <p:spTgt spid="2"/>
                                        </p:tgtEl>
                                        <p:attrNameLst>
                                          <p:attrName>ppt_x</p:attrName>
                                        </p:attrNameLst>
                                      </p:cBhvr>
                                      <p:tavLst>
                                        <p:tav tm="0">
                                          <p:val>
                                            <p:strVal val="ppt_x"/>
                                          </p:val>
                                        </p:tav>
                                        <p:tav tm="100000">
                                          <p:val>
                                            <p:strVal val="ppt_x"/>
                                          </p:val>
                                        </p:tav>
                                      </p:tavLst>
                                    </p:anim>
                                    <p:anim calcmode="lin" valueType="num">
                                      <p:cBhvr>
                                        <p:cTn id="69" dur="1000"/>
                                        <p:tgtEl>
                                          <p:spTgt spid="2"/>
                                        </p:tgtEl>
                                        <p:attrNameLst>
                                          <p:attrName>ppt_y</p:attrName>
                                        </p:attrNameLst>
                                      </p:cBhvr>
                                      <p:tavLst>
                                        <p:tav tm="0">
                                          <p:val>
                                            <p:strVal val="ppt_y"/>
                                          </p:val>
                                        </p:tav>
                                        <p:tav tm="100000">
                                          <p:val>
                                            <p:strVal val="ppt_y+.1"/>
                                          </p:val>
                                        </p:tav>
                                      </p:tavLst>
                                    </p:anim>
                                    <p:set>
                                      <p:cBhvr>
                                        <p:cTn id="70" dur="1" fill="hold">
                                          <p:stCondLst>
                                            <p:cond delay="999"/>
                                          </p:stCondLst>
                                        </p:cTn>
                                        <p:tgtEl>
                                          <p:spTgt spid="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1000"/>
                                        <p:tgtEl>
                                          <p:spTgt spid="3"/>
                                        </p:tgtEl>
                                      </p:cBhvr>
                                    </p:animEffect>
                                    <p:anim calcmode="lin" valueType="num">
                                      <p:cBhvr>
                                        <p:cTn id="76" dur="1000" fill="hold"/>
                                        <p:tgtEl>
                                          <p:spTgt spid="3"/>
                                        </p:tgtEl>
                                        <p:attrNameLst>
                                          <p:attrName>ppt_x</p:attrName>
                                        </p:attrNameLst>
                                      </p:cBhvr>
                                      <p:tavLst>
                                        <p:tav tm="0">
                                          <p:val>
                                            <p:strVal val="#ppt_x"/>
                                          </p:val>
                                        </p:tav>
                                        <p:tav tm="100000">
                                          <p:val>
                                            <p:strVal val="#ppt_x"/>
                                          </p:val>
                                        </p:tav>
                                      </p:tavLst>
                                    </p:anim>
                                    <p:anim calcmode="lin" valueType="num">
                                      <p:cBhvr>
                                        <p:cTn id="77" dur="1000" fill="hold"/>
                                        <p:tgtEl>
                                          <p:spTgt spid="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1000"/>
                                        <p:tgtEl>
                                          <p:spTgt spid="15"/>
                                        </p:tgtEl>
                                      </p:cBhvr>
                                    </p:animEffect>
                                    <p:anim calcmode="lin" valueType="num">
                                      <p:cBhvr>
                                        <p:cTn id="81" dur="1000" fill="hold"/>
                                        <p:tgtEl>
                                          <p:spTgt spid="15"/>
                                        </p:tgtEl>
                                        <p:attrNameLst>
                                          <p:attrName>ppt_x</p:attrName>
                                        </p:attrNameLst>
                                      </p:cBhvr>
                                      <p:tavLst>
                                        <p:tav tm="0">
                                          <p:val>
                                            <p:strVal val="#ppt_x"/>
                                          </p:val>
                                        </p:tav>
                                        <p:tav tm="100000">
                                          <p:val>
                                            <p:strVal val="#ppt_x"/>
                                          </p:val>
                                        </p:tav>
                                      </p:tavLst>
                                    </p:anim>
                                    <p:anim calcmode="lin" valueType="num">
                                      <p:cBhvr>
                                        <p:cTn id="8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barn(inVertical)">
                                      <p:cBhvr>
                                        <p:cTn id="87" dur="500"/>
                                        <p:tgtEl>
                                          <p:spTgt spid="16"/>
                                        </p:tgtEl>
                                      </p:cBhvr>
                                    </p:animEffect>
                                  </p:childTnLst>
                                </p:cTn>
                              </p:par>
                              <p:par>
                                <p:cTn id="88" presetID="16" presetClass="entr" presetSubtype="21" fill="hold" nodeType="with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barn(inVertical)">
                                      <p:cBhvr>
                                        <p:cTn id="9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2" grpId="0" animBg="1"/>
      <p:bldP spid="12" grpId="1" animBg="1"/>
      <p:bldP spid="14" grpId="0" animBg="1"/>
      <p:bldP spid="14" grpId="1"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ounded Rectangle 1"/>
          <p:cNvSpPr/>
          <p:nvPr/>
        </p:nvSpPr>
        <p:spPr>
          <a:xfrm>
            <a:off x="0" y="2809776"/>
            <a:ext cx="12192000" cy="1425925"/>
          </a:xfrm>
          <a:prstGeom prst="roundRect">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mj-lt"/>
              </a:rPr>
              <a:t>Trông </a:t>
            </a:r>
            <a:r>
              <a:rPr lang="vi-VN" sz="2800" b="1" dirty="0" smtClean="0">
                <a:solidFill>
                  <a:schemeClr val="tx1"/>
                </a:solidFill>
                <a:latin typeface="+mj-lt"/>
              </a:rPr>
              <a:t>Bác như thế nào? ( </a:t>
            </a:r>
            <a:r>
              <a:rPr lang="vi-VN" sz="2800" b="1" dirty="0" smtClean="0">
                <a:solidFill>
                  <a:schemeClr val="tx1"/>
                </a:solidFill>
                <a:latin typeface="+mj-lt"/>
              </a:rPr>
              <a:t>Khuôn mặt</a:t>
            </a:r>
            <a:r>
              <a:rPr lang="vi-VN" sz="2800" b="1" dirty="0" smtClean="0">
                <a:solidFill>
                  <a:schemeClr val="tx1"/>
                </a:solidFill>
                <a:latin typeface="+mj-lt"/>
              </a:rPr>
              <a:t>, </a:t>
            </a:r>
            <a:r>
              <a:rPr lang="vi-VN" sz="2800" b="1" dirty="0" smtClean="0">
                <a:solidFill>
                  <a:schemeClr val="tx1"/>
                </a:solidFill>
                <a:latin typeface="+mj-lt"/>
              </a:rPr>
              <a:t>vầng trán, đôi mắt...)</a:t>
            </a:r>
          </a:p>
        </p:txBody>
      </p:sp>
      <p:sp>
        <p:nvSpPr>
          <p:cNvPr id="9" name="Cloud 8"/>
          <p:cNvSpPr/>
          <p:nvPr/>
        </p:nvSpPr>
        <p:spPr bwMode="auto">
          <a:xfrm>
            <a:off x="-28466" y="-7937"/>
            <a:ext cx="3441700" cy="1468438"/>
          </a:xfrm>
          <a:prstGeom prst="cloud">
            <a:avLst/>
          </a:prstGeom>
          <a:solidFill>
            <a:srgbClr val="00B050">
              <a:alpha val="50000"/>
            </a:srgbClr>
          </a:solidFill>
          <a:ln w="76200" cap="flat" cmpd="sng" algn="ctr">
            <a:solidFill>
              <a:schemeClr val="tx1"/>
            </a:solidFill>
            <a:prstDash val="solid"/>
            <a:round/>
            <a:headEnd type="none" w="med" len="med"/>
            <a:tailEnd type="none" w="med" len="med"/>
          </a:ln>
          <a:effectLst/>
        </p:spPr>
        <p:txBody>
          <a:bodyPr anchor="ctr"/>
          <a:lstStyle/>
          <a:p>
            <a:pPr algn="ctr">
              <a:defRPr/>
            </a:pPr>
            <a:r>
              <a:rPr lang="vi-VN" sz="2800" b="1" dirty="0" smtClean="0">
                <a:latin typeface="+mj-lt"/>
              </a:rPr>
              <a:t>Thân đoạn</a:t>
            </a:r>
            <a:endParaRPr lang="en-US" sz="2800" b="1" dirty="0">
              <a:latin typeface="+mj-lt"/>
            </a:endParaRPr>
          </a:p>
        </p:txBody>
      </p:sp>
      <p:sp>
        <p:nvSpPr>
          <p:cNvPr id="10" name="TextBox 9"/>
          <p:cNvSpPr txBox="1"/>
          <p:nvPr/>
        </p:nvSpPr>
        <p:spPr>
          <a:xfrm>
            <a:off x="3026979" y="4824248"/>
            <a:ext cx="7835462" cy="523220"/>
          </a:xfrm>
          <a:prstGeom prst="rect">
            <a:avLst/>
          </a:prstGeom>
          <a:noFill/>
        </p:spPr>
        <p:txBody>
          <a:bodyPr wrap="square" rtlCol="0">
            <a:spAutoFit/>
          </a:bodyPr>
          <a:lstStyle/>
          <a:p>
            <a:r>
              <a:rPr lang="vi-VN" sz="2800" dirty="0" smtClean="0">
                <a:solidFill>
                  <a:srgbClr val="FF0000"/>
                </a:solidFill>
                <a:latin typeface="+mj-lt"/>
              </a:rPr>
              <a:t>=&gt; Con nên miêu tả từ bao quát đến từng chi tiết nhỏ.</a:t>
            </a:r>
            <a:endParaRPr lang="en-US" sz="2800" dirty="0">
              <a:solidFill>
                <a:srgbClr val="FF0000"/>
              </a:solidFill>
              <a:latin typeface="+mj-lt"/>
            </a:endParaRPr>
          </a:p>
        </p:txBody>
      </p:sp>
    </p:spTree>
    <p:extLst>
      <p:ext uri="{BB962C8B-B14F-4D97-AF65-F5344CB8AC3E}">
        <p14:creationId xmlns:p14="http://schemas.microsoft.com/office/powerpoint/2010/main" val="4173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4846468" y="2496716"/>
            <a:ext cx="2938647" cy="1920434"/>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mj-lt"/>
              </a:rPr>
              <a:t>Khuôn mặt</a:t>
            </a:r>
            <a:endParaRPr lang="en-US" sz="2800" b="1" dirty="0">
              <a:solidFill>
                <a:schemeClr val="tx1"/>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5866"/>
            <a:ext cx="4858667" cy="6802134"/>
          </a:xfrm>
          <a:prstGeom prst="rect">
            <a:avLst/>
          </a:prstGeom>
        </p:spPr>
      </p:pic>
      <p:cxnSp>
        <p:nvCxnSpPr>
          <p:cNvPr id="6" name="Straight Arrow Connector 5">
            <a:extLst>
              <a:ext uri="{FF2B5EF4-FFF2-40B4-BE49-F238E27FC236}">
                <a16:creationId xmlns="" xmlns:a16="http://schemas.microsoft.com/office/drawing/2014/main" id="{C68E294F-E9A8-4835-A62A-1A6015B09E9A}"/>
              </a:ext>
            </a:extLst>
          </p:cNvPr>
          <p:cNvCxnSpPr>
            <a:cxnSpLocks/>
            <a:stCxn id="4" idx="0"/>
            <a:endCxn id="10" idx="1"/>
          </p:cNvCxnSpPr>
          <p:nvPr/>
        </p:nvCxnSpPr>
        <p:spPr>
          <a:xfrm flipV="1">
            <a:off x="7782666" y="956713"/>
            <a:ext cx="1016597" cy="250022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8799263" y="620654"/>
            <a:ext cx="2898055" cy="672118"/>
          </a:xfrm>
          <a:prstGeom prst="round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vi-VN" sz="2400" b="1" dirty="0" smtClean="0">
                <a:solidFill>
                  <a:schemeClr val="tx1"/>
                </a:solidFill>
                <a:latin typeface="+mj-lt"/>
              </a:rPr>
              <a:t>Trái xoan</a:t>
            </a:r>
            <a:endParaRPr lang="vi-VN" sz="2400" b="1" dirty="0">
              <a:solidFill>
                <a:schemeClr val="tx1"/>
              </a:solidFill>
              <a:latin typeface="+mj-lt"/>
            </a:endParaRPr>
          </a:p>
        </p:txBody>
      </p:sp>
      <p:cxnSp>
        <p:nvCxnSpPr>
          <p:cNvPr id="13" name="Straight Arrow Connector 12">
            <a:extLst>
              <a:ext uri="{FF2B5EF4-FFF2-40B4-BE49-F238E27FC236}">
                <a16:creationId xmlns="" xmlns:a16="http://schemas.microsoft.com/office/drawing/2014/main" id="{C68E294F-E9A8-4835-A62A-1A6015B09E9A}"/>
              </a:ext>
            </a:extLst>
          </p:cNvPr>
          <p:cNvCxnSpPr>
            <a:cxnSpLocks/>
            <a:stCxn id="4" idx="0"/>
            <a:endCxn id="14" idx="1"/>
          </p:cNvCxnSpPr>
          <p:nvPr/>
        </p:nvCxnSpPr>
        <p:spPr>
          <a:xfrm flipV="1">
            <a:off x="7782666" y="2160657"/>
            <a:ext cx="1016597" cy="129627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8799263" y="1824598"/>
            <a:ext cx="2898055" cy="672118"/>
          </a:xfrm>
          <a:prstGeom prst="round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vi-VN" sz="2400" b="1" dirty="0" smtClean="0">
                <a:solidFill>
                  <a:schemeClr val="tx1"/>
                </a:solidFill>
                <a:latin typeface="+mj-lt"/>
              </a:rPr>
              <a:t>Hiền từ, hiền hậu</a:t>
            </a:r>
            <a:endParaRPr lang="vi-VN" sz="2400" b="1" dirty="0">
              <a:solidFill>
                <a:schemeClr val="tx1"/>
              </a:solidFill>
              <a:latin typeface="+mj-lt"/>
            </a:endParaRPr>
          </a:p>
        </p:txBody>
      </p:sp>
      <p:sp>
        <p:nvSpPr>
          <p:cNvPr id="23" name="Rounded Rectangle 22"/>
          <p:cNvSpPr/>
          <p:nvPr/>
        </p:nvSpPr>
        <p:spPr>
          <a:xfrm>
            <a:off x="8799263" y="3120874"/>
            <a:ext cx="2898055" cy="672118"/>
          </a:xfrm>
          <a:prstGeom prst="round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vi-VN" sz="2400" b="1" dirty="0" smtClean="0">
                <a:solidFill>
                  <a:schemeClr val="tx1"/>
                </a:solidFill>
                <a:latin typeface="+mj-lt"/>
              </a:rPr>
              <a:t>Phúc hậu</a:t>
            </a:r>
            <a:endParaRPr lang="vi-VN" sz="2400" b="1" dirty="0">
              <a:solidFill>
                <a:schemeClr val="tx1"/>
              </a:solidFill>
              <a:latin typeface="+mj-lt"/>
            </a:endParaRPr>
          </a:p>
        </p:txBody>
      </p:sp>
      <p:sp>
        <p:nvSpPr>
          <p:cNvPr id="24" name="Rounded Rectangle 23"/>
          <p:cNvSpPr/>
          <p:nvPr/>
        </p:nvSpPr>
        <p:spPr>
          <a:xfrm>
            <a:off x="8799263" y="4369504"/>
            <a:ext cx="2898055" cy="672118"/>
          </a:xfrm>
          <a:prstGeom prst="round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vi-VN" sz="2400" b="1" dirty="0" smtClean="0">
                <a:solidFill>
                  <a:schemeClr val="tx1"/>
                </a:solidFill>
                <a:latin typeface="+mj-lt"/>
              </a:rPr>
              <a:t>Điềm đạm</a:t>
            </a:r>
            <a:endParaRPr lang="vi-VN" sz="2400" b="1" dirty="0">
              <a:solidFill>
                <a:schemeClr val="tx1"/>
              </a:solidFill>
              <a:latin typeface="+mj-lt"/>
            </a:endParaRPr>
          </a:p>
        </p:txBody>
      </p:sp>
      <p:sp>
        <p:nvSpPr>
          <p:cNvPr id="25" name="Rounded Rectangle 24"/>
          <p:cNvSpPr/>
          <p:nvPr/>
        </p:nvSpPr>
        <p:spPr>
          <a:xfrm>
            <a:off x="8799262" y="5603067"/>
            <a:ext cx="2898055" cy="672118"/>
          </a:xfrm>
          <a:prstGeom prst="round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vi-VN" sz="2400" b="1" dirty="0" smtClean="0">
                <a:solidFill>
                  <a:schemeClr val="tx1"/>
                </a:solidFill>
                <a:latin typeface="+mj-lt"/>
              </a:rPr>
              <a:t>Hồng hào</a:t>
            </a:r>
            <a:endParaRPr lang="vi-VN" sz="2400" b="1" dirty="0">
              <a:solidFill>
                <a:schemeClr val="tx1"/>
              </a:solidFill>
              <a:latin typeface="+mj-lt"/>
            </a:endParaRPr>
          </a:p>
        </p:txBody>
      </p:sp>
      <p:cxnSp>
        <p:nvCxnSpPr>
          <p:cNvPr id="26" name="Straight Arrow Connector 25">
            <a:extLst>
              <a:ext uri="{FF2B5EF4-FFF2-40B4-BE49-F238E27FC236}">
                <a16:creationId xmlns="" xmlns:a16="http://schemas.microsoft.com/office/drawing/2014/main" id="{C68E294F-E9A8-4835-A62A-1A6015B09E9A}"/>
              </a:ext>
            </a:extLst>
          </p:cNvPr>
          <p:cNvCxnSpPr>
            <a:cxnSpLocks/>
            <a:stCxn id="4" idx="0"/>
            <a:endCxn id="23" idx="1"/>
          </p:cNvCxnSpPr>
          <p:nvPr/>
        </p:nvCxnSpPr>
        <p:spPr>
          <a:xfrm>
            <a:off x="7782666" y="3456933"/>
            <a:ext cx="1016597"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C68E294F-E9A8-4835-A62A-1A6015B09E9A}"/>
              </a:ext>
            </a:extLst>
          </p:cNvPr>
          <p:cNvCxnSpPr>
            <a:cxnSpLocks/>
            <a:stCxn id="4" idx="0"/>
            <a:endCxn id="24" idx="1"/>
          </p:cNvCxnSpPr>
          <p:nvPr/>
        </p:nvCxnSpPr>
        <p:spPr>
          <a:xfrm>
            <a:off x="7782666" y="3456933"/>
            <a:ext cx="1016597" cy="124863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 xmlns:a16="http://schemas.microsoft.com/office/drawing/2014/main" id="{C68E294F-E9A8-4835-A62A-1A6015B09E9A}"/>
              </a:ext>
            </a:extLst>
          </p:cNvPr>
          <p:cNvCxnSpPr>
            <a:cxnSpLocks/>
            <a:stCxn id="4" idx="0"/>
            <a:endCxn id="25" idx="1"/>
          </p:cNvCxnSpPr>
          <p:nvPr/>
        </p:nvCxnSpPr>
        <p:spPr>
          <a:xfrm>
            <a:off x="7782666" y="3456933"/>
            <a:ext cx="1016596" cy="248219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67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22" presetClass="entr" presetSubtype="4"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par>
                                <p:cTn id="38" presetID="2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4858666" y="2496716"/>
            <a:ext cx="2938647" cy="1920434"/>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mj-lt"/>
              </a:rPr>
              <a:t>Vầng trán</a:t>
            </a:r>
            <a:endParaRPr lang="en-US" sz="2800" b="1" dirty="0">
              <a:solidFill>
                <a:schemeClr val="tx1"/>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5866"/>
            <a:ext cx="4858667" cy="6802134"/>
          </a:xfrm>
          <a:prstGeom prst="rect">
            <a:avLst/>
          </a:prstGeom>
        </p:spPr>
      </p:pic>
      <p:cxnSp>
        <p:nvCxnSpPr>
          <p:cNvPr id="6" name="Straight Arrow Connector 5">
            <a:extLst>
              <a:ext uri="{FF2B5EF4-FFF2-40B4-BE49-F238E27FC236}">
                <a16:creationId xmlns="" xmlns:a16="http://schemas.microsoft.com/office/drawing/2014/main" id="{C68E294F-E9A8-4835-A62A-1A6015B09E9A}"/>
              </a:ext>
            </a:extLst>
          </p:cNvPr>
          <p:cNvCxnSpPr>
            <a:cxnSpLocks/>
            <a:stCxn id="4" idx="0"/>
            <a:endCxn id="10" idx="1"/>
          </p:cNvCxnSpPr>
          <p:nvPr/>
        </p:nvCxnSpPr>
        <p:spPr>
          <a:xfrm flipV="1">
            <a:off x="7794864" y="956713"/>
            <a:ext cx="1004399" cy="250022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8799263" y="620654"/>
            <a:ext cx="2898055" cy="672118"/>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vi-VN" sz="2400" b="1" dirty="0" smtClean="0">
                <a:solidFill>
                  <a:schemeClr val="tx1"/>
                </a:solidFill>
                <a:latin typeface="+mj-lt"/>
              </a:rPr>
              <a:t>Cao </a:t>
            </a:r>
            <a:endParaRPr lang="vi-VN" sz="2400" b="1" dirty="0">
              <a:solidFill>
                <a:schemeClr val="tx1"/>
              </a:solidFill>
              <a:latin typeface="+mj-lt"/>
            </a:endParaRPr>
          </a:p>
        </p:txBody>
      </p:sp>
      <p:cxnSp>
        <p:nvCxnSpPr>
          <p:cNvPr id="13" name="Straight Arrow Connector 12">
            <a:extLst>
              <a:ext uri="{FF2B5EF4-FFF2-40B4-BE49-F238E27FC236}">
                <a16:creationId xmlns="" xmlns:a16="http://schemas.microsoft.com/office/drawing/2014/main" id="{C68E294F-E9A8-4835-A62A-1A6015B09E9A}"/>
              </a:ext>
            </a:extLst>
          </p:cNvPr>
          <p:cNvCxnSpPr>
            <a:cxnSpLocks/>
            <a:stCxn id="4" idx="0"/>
            <a:endCxn id="14" idx="1"/>
          </p:cNvCxnSpPr>
          <p:nvPr/>
        </p:nvCxnSpPr>
        <p:spPr>
          <a:xfrm>
            <a:off x="7794864" y="3456933"/>
            <a:ext cx="1004394"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8799258" y="3120874"/>
            <a:ext cx="2898055" cy="672118"/>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vi-VN" sz="2400" b="1" dirty="0" smtClean="0">
                <a:solidFill>
                  <a:schemeClr val="tx1"/>
                </a:solidFill>
                <a:latin typeface="+mj-lt"/>
              </a:rPr>
              <a:t>Rộng </a:t>
            </a:r>
            <a:endParaRPr lang="vi-VN" sz="2400" b="1" dirty="0">
              <a:solidFill>
                <a:schemeClr val="tx1"/>
              </a:solidFill>
              <a:latin typeface="+mj-lt"/>
            </a:endParaRPr>
          </a:p>
        </p:txBody>
      </p:sp>
      <p:sp>
        <p:nvSpPr>
          <p:cNvPr id="23" name="Rounded Rectangle 22"/>
          <p:cNvSpPr/>
          <p:nvPr/>
        </p:nvSpPr>
        <p:spPr>
          <a:xfrm>
            <a:off x="8799259" y="5218382"/>
            <a:ext cx="2898055" cy="672118"/>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vi-VN" sz="2400" b="1" dirty="0" smtClean="0">
                <a:solidFill>
                  <a:schemeClr val="tx1"/>
                </a:solidFill>
                <a:latin typeface="+mj-lt"/>
              </a:rPr>
              <a:t>Thông minh</a:t>
            </a:r>
            <a:endParaRPr lang="vi-VN" sz="2400" b="1" dirty="0">
              <a:solidFill>
                <a:schemeClr val="tx1"/>
              </a:solidFill>
              <a:latin typeface="+mj-lt"/>
            </a:endParaRPr>
          </a:p>
        </p:txBody>
      </p:sp>
      <p:cxnSp>
        <p:nvCxnSpPr>
          <p:cNvPr id="26" name="Straight Arrow Connector 25">
            <a:extLst>
              <a:ext uri="{FF2B5EF4-FFF2-40B4-BE49-F238E27FC236}">
                <a16:creationId xmlns="" xmlns:a16="http://schemas.microsoft.com/office/drawing/2014/main" id="{C68E294F-E9A8-4835-A62A-1A6015B09E9A}"/>
              </a:ext>
            </a:extLst>
          </p:cNvPr>
          <p:cNvCxnSpPr>
            <a:cxnSpLocks/>
            <a:stCxn id="4" idx="0"/>
            <a:endCxn id="23" idx="1"/>
          </p:cNvCxnSpPr>
          <p:nvPr/>
        </p:nvCxnSpPr>
        <p:spPr>
          <a:xfrm>
            <a:off x="7794864" y="3456933"/>
            <a:ext cx="1004395" cy="209750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53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4858666" y="2496716"/>
            <a:ext cx="2938647" cy="1920434"/>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mj-lt"/>
              </a:rPr>
              <a:t>Râu, tóc</a:t>
            </a:r>
            <a:endParaRPr lang="en-US" sz="2800" b="1" dirty="0">
              <a:solidFill>
                <a:schemeClr val="tx1"/>
              </a:solidFill>
              <a:latin typeface="+mj-lt"/>
            </a:endParaRPr>
          </a:p>
        </p:txBody>
      </p:sp>
      <p:cxnSp>
        <p:nvCxnSpPr>
          <p:cNvPr id="6" name="Straight Arrow Connector 5">
            <a:extLst>
              <a:ext uri="{FF2B5EF4-FFF2-40B4-BE49-F238E27FC236}">
                <a16:creationId xmlns="" xmlns:a16="http://schemas.microsoft.com/office/drawing/2014/main" id="{C68E294F-E9A8-4835-A62A-1A6015B09E9A}"/>
              </a:ext>
            </a:extLst>
          </p:cNvPr>
          <p:cNvCxnSpPr>
            <a:cxnSpLocks/>
            <a:stCxn id="4" idx="0"/>
            <a:endCxn id="10" idx="1"/>
          </p:cNvCxnSpPr>
          <p:nvPr/>
        </p:nvCxnSpPr>
        <p:spPr>
          <a:xfrm flipV="1">
            <a:off x="7794864" y="956713"/>
            <a:ext cx="1004399" cy="250022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8799263" y="620654"/>
            <a:ext cx="2898055" cy="672118"/>
          </a:xfrm>
          <a:prstGeom prst="roundRect">
            <a:avLst/>
          </a:prstGeom>
          <a:solidFill>
            <a:schemeClr val="accent1">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vi-VN" sz="2400" b="1" dirty="0" smtClean="0">
                <a:solidFill>
                  <a:schemeClr val="tx1"/>
                </a:solidFill>
                <a:latin typeface="+mj-lt"/>
              </a:rPr>
              <a:t>Bạc phơ</a:t>
            </a:r>
            <a:endParaRPr lang="vi-VN" sz="2400" b="1" dirty="0">
              <a:solidFill>
                <a:schemeClr val="tx1"/>
              </a:solidFill>
              <a:latin typeface="+mj-lt"/>
            </a:endParaRPr>
          </a:p>
        </p:txBody>
      </p:sp>
      <p:cxnSp>
        <p:nvCxnSpPr>
          <p:cNvPr id="13" name="Straight Arrow Connector 12">
            <a:extLst>
              <a:ext uri="{FF2B5EF4-FFF2-40B4-BE49-F238E27FC236}">
                <a16:creationId xmlns="" xmlns:a16="http://schemas.microsoft.com/office/drawing/2014/main" id="{C68E294F-E9A8-4835-A62A-1A6015B09E9A}"/>
              </a:ext>
            </a:extLst>
          </p:cNvPr>
          <p:cNvCxnSpPr>
            <a:cxnSpLocks/>
            <a:stCxn id="4" idx="0"/>
            <a:endCxn id="14" idx="1"/>
          </p:cNvCxnSpPr>
          <p:nvPr/>
        </p:nvCxnSpPr>
        <p:spPr>
          <a:xfrm flipV="1">
            <a:off x="7794864" y="2559429"/>
            <a:ext cx="1004396" cy="89750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8799260" y="2223370"/>
            <a:ext cx="2898055" cy="672118"/>
          </a:xfrm>
          <a:prstGeom prst="roundRect">
            <a:avLst/>
          </a:prstGeom>
          <a:solidFill>
            <a:schemeClr val="accent1">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vi-VN" sz="2400" b="1" dirty="0" smtClean="0">
                <a:solidFill>
                  <a:schemeClr val="tx1"/>
                </a:solidFill>
                <a:latin typeface="+mj-lt"/>
              </a:rPr>
              <a:t>Bạc trắng</a:t>
            </a:r>
            <a:endParaRPr lang="vi-VN" sz="2400" b="1" dirty="0">
              <a:solidFill>
                <a:schemeClr val="tx1"/>
              </a:solidFill>
              <a:latin typeface="+mj-lt"/>
            </a:endParaRPr>
          </a:p>
        </p:txBody>
      </p:sp>
      <p:sp>
        <p:nvSpPr>
          <p:cNvPr id="23" name="Rounded Rectangle 22"/>
          <p:cNvSpPr/>
          <p:nvPr/>
        </p:nvSpPr>
        <p:spPr>
          <a:xfrm>
            <a:off x="8799261" y="3988671"/>
            <a:ext cx="2898055" cy="672118"/>
          </a:xfrm>
          <a:prstGeom prst="roundRect">
            <a:avLst/>
          </a:prstGeom>
          <a:solidFill>
            <a:schemeClr val="accent1">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vi-VN" sz="2400" b="1" dirty="0" smtClean="0">
                <a:solidFill>
                  <a:schemeClr val="tx1"/>
                </a:solidFill>
                <a:latin typeface="+mj-lt"/>
              </a:rPr>
              <a:t>Dài</a:t>
            </a:r>
            <a:endParaRPr lang="vi-VN" sz="2400" b="1" dirty="0">
              <a:solidFill>
                <a:schemeClr val="tx1"/>
              </a:solidFill>
              <a:latin typeface="+mj-lt"/>
            </a:endParaRPr>
          </a:p>
        </p:txBody>
      </p:sp>
      <p:sp>
        <p:nvSpPr>
          <p:cNvPr id="24" name="Rounded Rectangle 23"/>
          <p:cNvSpPr/>
          <p:nvPr/>
        </p:nvSpPr>
        <p:spPr>
          <a:xfrm>
            <a:off x="8799263" y="5349420"/>
            <a:ext cx="2898055" cy="672118"/>
          </a:xfrm>
          <a:prstGeom prst="roundRect">
            <a:avLst/>
          </a:prstGeom>
          <a:solidFill>
            <a:schemeClr val="accent1">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vi-VN" sz="2400" b="1" dirty="0" smtClean="0">
                <a:solidFill>
                  <a:schemeClr val="tx1"/>
                </a:solidFill>
                <a:latin typeface="+mj-lt"/>
              </a:rPr>
              <a:t>Mượt mà</a:t>
            </a:r>
            <a:endParaRPr lang="vi-VN" sz="2400" b="1" dirty="0">
              <a:solidFill>
                <a:schemeClr val="tx1"/>
              </a:solidFill>
              <a:latin typeface="+mj-lt"/>
            </a:endParaRPr>
          </a:p>
        </p:txBody>
      </p:sp>
      <p:cxnSp>
        <p:nvCxnSpPr>
          <p:cNvPr id="26" name="Straight Arrow Connector 25">
            <a:extLst>
              <a:ext uri="{FF2B5EF4-FFF2-40B4-BE49-F238E27FC236}">
                <a16:creationId xmlns="" xmlns:a16="http://schemas.microsoft.com/office/drawing/2014/main" id="{C68E294F-E9A8-4835-A62A-1A6015B09E9A}"/>
              </a:ext>
            </a:extLst>
          </p:cNvPr>
          <p:cNvCxnSpPr>
            <a:cxnSpLocks/>
            <a:stCxn id="4" idx="0"/>
            <a:endCxn id="23" idx="1"/>
          </p:cNvCxnSpPr>
          <p:nvPr/>
        </p:nvCxnSpPr>
        <p:spPr>
          <a:xfrm>
            <a:off x="7794864" y="3456933"/>
            <a:ext cx="1004397" cy="86779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C68E294F-E9A8-4835-A62A-1A6015B09E9A}"/>
              </a:ext>
            </a:extLst>
          </p:cNvPr>
          <p:cNvCxnSpPr>
            <a:cxnSpLocks/>
            <a:stCxn id="4" idx="0"/>
            <a:endCxn id="24" idx="1"/>
          </p:cNvCxnSpPr>
          <p:nvPr/>
        </p:nvCxnSpPr>
        <p:spPr>
          <a:xfrm>
            <a:off x="7794864" y="3456933"/>
            <a:ext cx="1004399" cy="222854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6" y="106760"/>
            <a:ext cx="4831980" cy="6700345"/>
          </a:xfrm>
          <a:prstGeom prst="rect">
            <a:avLst/>
          </a:prstGeom>
        </p:spPr>
      </p:pic>
    </p:spTree>
    <p:extLst>
      <p:ext uri="{BB962C8B-B14F-4D97-AF65-F5344CB8AC3E}">
        <p14:creationId xmlns:p14="http://schemas.microsoft.com/office/powerpoint/2010/main" val="302280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par>
                                <p:cTn id="33" presetID="2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circle(in)">
                                      <p:cBhvr>
                                        <p:cTn id="40" dur="2000"/>
                                        <p:tgtEl>
                                          <p:spTgt spid="24"/>
                                        </p:tgtEl>
                                      </p:cBhvr>
                                    </p:animEffect>
                                  </p:childTnLst>
                                </p:cTn>
                              </p:par>
                              <p:par>
                                <p:cTn id="41" presetID="6" presetClass="entr" presetSubtype="16"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circle(in)">
                                      <p:cBhvr>
                                        <p:cTn id="43"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4856217" y="638995"/>
            <a:ext cx="2938647" cy="1920434"/>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mj-lt"/>
              </a:rPr>
              <a:t>Đôi mắt</a:t>
            </a:r>
            <a:endParaRPr lang="en-US" sz="2800" b="1" dirty="0">
              <a:solidFill>
                <a:schemeClr val="tx1"/>
              </a:solidFill>
              <a:latin typeface="+mj-lt"/>
            </a:endParaRPr>
          </a:p>
        </p:txBody>
      </p:sp>
      <p:cxnSp>
        <p:nvCxnSpPr>
          <p:cNvPr id="6" name="Straight Arrow Connector 5">
            <a:extLst>
              <a:ext uri="{FF2B5EF4-FFF2-40B4-BE49-F238E27FC236}">
                <a16:creationId xmlns="" xmlns:a16="http://schemas.microsoft.com/office/drawing/2014/main" id="{C68E294F-E9A8-4835-A62A-1A6015B09E9A}"/>
              </a:ext>
            </a:extLst>
          </p:cNvPr>
          <p:cNvCxnSpPr>
            <a:cxnSpLocks/>
            <a:stCxn id="4" idx="0"/>
            <a:endCxn id="10" idx="1"/>
          </p:cNvCxnSpPr>
          <p:nvPr/>
        </p:nvCxnSpPr>
        <p:spPr>
          <a:xfrm flipV="1">
            <a:off x="7792415" y="463361"/>
            <a:ext cx="1006843" cy="113585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8799258" y="127302"/>
            <a:ext cx="2898055" cy="672118"/>
          </a:xfrm>
          <a:prstGeom prst="roundRect">
            <a:avLst/>
          </a:prstGeom>
          <a:solidFill>
            <a:schemeClr val="bg1">
              <a:lumMod val="75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vi-VN" sz="2400" b="1" dirty="0" smtClean="0">
                <a:solidFill>
                  <a:schemeClr val="tx1"/>
                </a:solidFill>
                <a:latin typeface="+mj-lt"/>
              </a:rPr>
              <a:t>Sáng</a:t>
            </a:r>
            <a:endParaRPr lang="vi-VN" sz="2400" b="1" dirty="0">
              <a:solidFill>
                <a:schemeClr val="tx1"/>
              </a:solidFill>
              <a:latin typeface="+mj-lt"/>
            </a:endParaRPr>
          </a:p>
        </p:txBody>
      </p:sp>
      <p:cxnSp>
        <p:nvCxnSpPr>
          <p:cNvPr id="13" name="Straight Arrow Connector 12">
            <a:extLst>
              <a:ext uri="{FF2B5EF4-FFF2-40B4-BE49-F238E27FC236}">
                <a16:creationId xmlns="" xmlns:a16="http://schemas.microsoft.com/office/drawing/2014/main" id="{C68E294F-E9A8-4835-A62A-1A6015B09E9A}"/>
              </a:ext>
            </a:extLst>
          </p:cNvPr>
          <p:cNvCxnSpPr>
            <a:cxnSpLocks/>
            <a:stCxn id="4" idx="0"/>
            <a:endCxn id="14" idx="1"/>
          </p:cNvCxnSpPr>
          <p:nvPr/>
        </p:nvCxnSpPr>
        <p:spPr>
          <a:xfrm flipV="1">
            <a:off x="7792415" y="1560562"/>
            <a:ext cx="1006844" cy="3865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8799259" y="1224503"/>
            <a:ext cx="2898055" cy="672118"/>
          </a:xfrm>
          <a:prstGeom prst="roundRect">
            <a:avLst/>
          </a:prstGeom>
          <a:solidFill>
            <a:schemeClr val="bg1">
              <a:lumMod val="75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vi-VN" sz="2400" b="1" dirty="0" smtClean="0">
                <a:solidFill>
                  <a:schemeClr val="tx1"/>
                </a:solidFill>
                <a:latin typeface="+mj-lt"/>
              </a:rPr>
              <a:t>Hiền từ</a:t>
            </a:r>
            <a:endParaRPr lang="vi-VN" sz="2400" b="1" dirty="0">
              <a:solidFill>
                <a:schemeClr val="tx1"/>
              </a:solidFill>
              <a:latin typeface="+mj-lt"/>
            </a:endParaRPr>
          </a:p>
        </p:txBody>
      </p:sp>
      <p:sp>
        <p:nvSpPr>
          <p:cNvPr id="23" name="Rounded Rectangle 22"/>
          <p:cNvSpPr/>
          <p:nvPr/>
        </p:nvSpPr>
        <p:spPr>
          <a:xfrm>
            <a:off x="8799261" y="2385571"/>
            <a:ext cx="2898055" cy="672118"/>
          </a:xfrm>
          <a:prstGeom prst="roundRect">
            <a:avLst/>
          </a:prstGeom>
          <a:solidFill>
            <a:schemeClr val="bg1">
              <a:lumMod val="75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vi-VN" sz="2400" b="1" dirty="0" smtClean="0">
                <a:solidFill>
                  <a:schemeClr val="tx1"/>
                </a:solidFill>
                <a:latin typeface="+mj-lt"/>
              </a:rPr>
              <a:t>Trìu mến</a:t>
            </a:r>
            <a:endParaRPr lang="vi-VN" sz="2400" b="1" dirty="0">
              <a:solidFill>
                <a:schemeClr val="tx1"/>
              </a:solidFill>
              <a:latin typeface="+mj-lt"/>
            </a:endParaRPr>
          </a:p>
        </p:txBody>
      </p:sp>
      <p:cxnSp>
        <p:nvCxnSpPr>
          <p:cNvPr id="26" name="Straight Arrow Connector 25">
            <a:extLst>
              <a:ext uri="{FF2B5EF4-FFF2-40B4-BE49-F238E27FC236}">
                <a16:creationId xmlns="" xmlns:a16="http://schemas.microsoft.com/office/drawing/2014/main" id="{C68E294F-E9A8-4835-A62A-1A6015B09E9A}"/>
              </a:ext>
            </a:extLst>
          </p:cNvPr>
          <p:cNvCxnSpPr>
            <a:cxnSpLocks/>
            <a:stCxn id="4" idx="0"/>
            <a:endCxn id="23" idx="1"/>
          </p:cNvCxnSpPr>
          <p:nvPr/>
        </p:nvCxnSpPr>
        <p:spPr>
          <a:xfrm>
            <a:off x="7792415" y="1599212"/>
            <a:ext cx="1006846" cy="112241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C68E294F-E9A8-4835-A62A-1A6015B09E9A}"/>
              </a:ext>
            </a:extLst>
          </p:cNvPr>
          <p:cNvCxnSpPr>
            <a:cxnSpLocks/>
            <a:stCxn id="30" idx="0"/>
            <a:endCxn id="21" idx="1"/>
          </p:cNvCxnSpPr>
          <p:nvPr/>
        </p:nvCxnSpPr>
        <p:spPr>
          <a:xfrm flipV="1">
            <a:off x="7794864" y="3592691"/>
            <a:ext cx="1156795" cy="129627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8951659" y="3256632"/>
            <a:ext cx="2898055" cy="672118"/>
          </a:xfrm>
          <a:prstGeom prst="roundRect">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vi-VN" sz="2400" b="1" dirty="0" smtClean="0">
                <a:solidFill>
                  <a:schemeClr val="tx1"/>
                </a:solidFill>
                <a:latin typeface="+mj-lt"/>
              </a:rPr>
              <a:t>Sáng</a:t>
            </a:r>
            <a:endParaRPr lang="vi-VN" sz="2400" b="1" dirty="0">
              <a:solidFill>
                <a:schemeClr val="tx1"/>
              </a:solidFill>
              <a:latin typeface="+mj-lt"/>
            </a:endParaRPr>
          </a:p>
        </p:txBody>
      </p:sp>
      <p:cxnSp>
        <p:nvCxnSpPr>
          <p:cNvPr id="22" name="Straight Arrow Connector 21">
            <a:extLst>
              <a:ext uri="{FF2B5EF4-FFF2-40B4-BE49-F238E27FC236}">
                <a16:creationId xmlns="" xmlns:a16="http://schemas.microsoft.com/office/drawing/2014/main" id="{C68E294F-E9A8-4835-A62A-1A6015B09E9A}"/>
              </a:ext>
            </a:extLst>
          </p:cNvPr>
          <p:cNvCxnSpPr>
            <a:cxnSpLocks/>
            <a:stCxn id="30" idx="0"/>
            <a:endCxn id="25" idx="1"/>
          </p:cNvCxnSpPr>
          <p:nvPr/>
        </p:nvCxnSpPr>
        <p:spPr>
          <a:xfrm flipV="1">
            <a:off x="7794864" y="4471849"/>
            <a:ext cx="1156791" cy="41711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8951655" y="4135790"/>
            <a:ext cx="2898055" cy="672118"/>
          </a:xfrm>
          <a:prstGeom prst="roundRect">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vi-VN" sz="2400" b="1" dirty="0" smtClean="0">
                <a:solidFill>
                  <a:schemeClr val="tx1"/>
                </a:solidFill>
                <a:latin typeface="+mj-lt"/>
              </a:rPr>
              <a:t>Hồng hào</a:t>
            </a:r>
            <a:endParaRPr lang="vi-VN" sz="2400" b="1" dirty="0">
              <a:solidFill>
                <a:schemeClr val="tx1"/>
              </a:solidFill>
              <a:latin typeface="+mj-lt"/>
            </a:endParaRPr>
          </a:p>
        </p:txBody>
      </p:sp>
      <p:sp>
        <p:nvSpPr>
          <p:cNvPr id="27" name="Rounded Rectangle 26"/>
          <p:cNvSpPr/>
          <p:nvPr/>
        </p:nvSpPr>
        <p:spPr>
          <a:xfrm>
            <a:off x="8951654" y="4930458"/>
            <a:ext cx="2898055" cy="672118"/>
          </a:xfrm>
          <a:prstGeom prst="roundRect">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vi-VN" sz="2400" b="1" dirty="0">
                <a:solidFill>
                  <a:schemeClr val="tx1"/>
                </a:solidFill>
                <a:latin typeface="+mj-lt"/>
              </a:rPr>
              <a:t>N</a:t>
            </a:r>
            <a:r>
              <a:rPr lang="vi-VN" sz="2400" b="1" dirty="0" smtClean="0">
                <a:solidFill>
                  <a:schemeClr val="tx1"/>
                </a:solidFill>
                <a:latin typeface="+mj-lt"/>
              </a:rPr>
              <a:t>hững nếp nhăn</a:t>
            </a:r>
            <a:endParaRPr lang="vi-VN" sz="2400" b="1" dirty="0">
              <a:solidFill>
                <a:schemeClr val="tx1"/>
              </a:solidFill>
              <a:latin typeface="+mj-lt"/>
            </a:endParaRPr>
          </a:p>
        </p:txBody>
      </p:sp>
      <p:cxnSp>
        <p:nvCxnSpPr>
          <p:cNvPr id="28" name="Straight Arrow Connector 27">
            <a:extLst>
              <a:ext uri="{FF2B5EF4-FFF2-40B4-BE49-F238E27FC236}">
                <a16:creationId xmlns="" xmlns:a16="http://schemas.microsoft.com/office/drawing/2014/main" id="{C68E294F-E9A8-4835-A62A-1A6015B09E9A}"/>
              </a:ext>
            </a:extLst>
          </p:cNvPr>
          <p:cNvCxnSpPr>
            <a:cxnSpLocks/>
            <a:stCxn id="30" idx="0"/>
            <a:endCxn id="27" idx="1"/>
          </p:cNvCxnSpPr>
          <p:nvPr/>
        </p:nvCxnSpPr>
        <p:spPr>
          <a:xfrm>
            <a:off x="7794864" y="4888967"/>
            <a:ext cx="1156790" cy="37755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Cloud 29"/>
          <p:cNvSpPr/>
          <p:nvPr/>
        </p:nvSpPr>
        <p:spPr>
          <a:xfrm>
            <a:off x="4858666" y="3928750"/>
            <a:ext cx="2938647" cy="1920434"/>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mj-lt"/>
              </a:rPr>
              <a:t>Làn da</a:t>
            </a:r>
            <a:endParaRPr lang="en-US" sz="2800" b="1" dirty="0">
              <a:solidFill>
                <a:schemeClr val="tx1"/>
              </a:solidFill>
              <a:latin typeface="+mj-lt"/>
            </a:endParaRPr>
          </a:p>
        </p:txBody>
      </p:sp>
      <p:sp>
        <p:nvSpPr>
          <p:cNvPr id="33" name="Rounded Rectangle 32"/>
          <p:cNvSpPr/>
          <p:nvPr/>
        </p:nvSpPr>
        <p:spPr>
          <a:xfrm>
            <a:off x="8951659" y="5849184"/>
            <a:ext cx="2898055" cy="672118"/>
          </a:xfrm>
          <a:prstGeom prst="roundRect">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vi-VN" sz="2400" b="1" dirty="0" smtClean="0">
                <a:solidFill>
                  <a:schemeClr val="tx1"/>
                </a:solidFill>
                <a:latin typeface="+mj-lt"/>
              </a:rPr>
              <a:t>Chấm đồi mồi</a:t>
            </a:r>
            <a:endParaRPr lang="vi-VN" sz="2400" b="1" dirty="0">
              <a:solidFill>
                <a:schemeClr val="tx1"/>
              </a:solidFill>
              <a:latin typeface="+mj-lt"/>
            </a:endParaRPr>
          </a:p>
        </p:txBody>
      </p:sp>
      <p:cxnSp>
        <p:nvCxnSpPr>
          <p:cNvPr id="34" name="Straight Arrow Connector 33">
            <a:extLst>
              <a:ext uri="{FF2B5EF4-FFF2-40B4-BE49-F238E27FC236}">
                <a16:creationId xmlns="" xmlns:a16="http://schemas.microsoft.com/office/drawing/2014/main" id="{C68E294F-E9A8-4835-A62A-1A6015B09E9A}"/>
              </a:ext>
            </a:extLst>
          </p:cNvPr>
          <p:cNvCxnSpPr>
            <a:cxnSpLocks/>
            <a:stCxn id="30" idx="0"/>
            <a:endCxn id="33" idx="1"/>
          </p:cNvCxnSpPr>
          <p:nvPr/>
        </p:nvCxnSpPr>
        <p:spPr>
          <a:xfrm>
            <a:off x="7794864" y="4888967"/>
            <a:ext cx="1156795" cy="129627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6" y="106760"/>
            <a:ext cx="4831980" cy="6700345"/>
          </a:xfrm>
          <a:prstGeom prst="rect">
            <a:avLst/>
          </a:prstGeom>
        </p:spPr>
      </p:pic>
    </p:spTree>
    <p:extLst>
      <p:ext uri="{BB962C8B-B14F-4D97-AF65-F5344CB8AC3E}">
        <p14:creationId xmlns:p14="http://schemas.microsoft.com/office/powerpoint/2010/main" val="378153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6" presetClass="entr" presetSubtype="21"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par>
                                <p:cTn id="42" presetID="22" presetClass="entr" presetSubtype="4"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par>
                                <p:cTn id="50" presetID="16" presetClass="entr" presetSubtype="21"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par>
                                <p:cTn id="58" presetID="22" presetClass="entr" presetSubtype="4"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down)">
                                      <p:cBhvr>
                                        <p:cTn id="65" dur="500"/>
                                        <p:tgtEl>
                                          <p:spTgt spid="33"/>
                                        </p:tgtEl>
                                      </p:cBhvr>
                                    </p:animEffect>
                                  </p:childTnLst>
                                </p:cTn>
                              </p:par>
                              <p:par>
                                <p:cTn id="66" presetID="22" presetClass="entr" presetSubtype="4" fill="hold"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down)">
                                      <p:cBhvr>
                                        <p:cTn id="6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23" grpId="0" animBg="1"/>
      <p:bldP spid="21" grpId="0" animBg="1"/>
      <p:bldP spid="25" grpId="0" animBg="1"/>
      <p:bldP spid="27" grpId="0" animBg="1"/>
      <p:bldP spid="30"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12192000" cy="1425925"/>
          </a:xfrm>
          <a:prstGeom prst="roundRect">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mj-lt"/>
              </a:rPr>
              <a:t>Gợi ý:</a:t>
            </a:r>
            <a:endParaRPr lang="vi-VN" sz="2800" b="1" dirty="0" smtClean="0">
              <a:solidFill>
                <a:schemeClr val="tx1"/>
              </a:solidFill>
              <a:latin typeface="+mj-lt"/>
            </a:endParaRPr>
          </a:p>
        </p:txBody>
      </p:sp>
      <p:sp>
        <p:nvSpPr>
          <p:cNvPr id="3" name="Rounded Rectangle 2"/>
          <p:cNvSpPr/>
          <p:nvPr/>
        </p:nvSpPr>
        <p:spPr>
          <a:xfrm>
            <a:off x="98934" y="1573056"/>
            <a:ext cx="8346566" cy="79462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mj-lt"/>
              </a:rPr>
              <a:t>Khuôn mặt Bác hồng hào, phúc hậu.</a:t>
            </a:r>
            <a:endParaRPr lang="vi-VN" sz="2800" b="1" dirty="0">
              <a:solidFill>
                <a:schemeClr val="tx1"/>
              </a:solidFill>
              <a:latin typeface="+mj-lt"/>
            </a:endParaRPr>
          </a:p>
        </p:txBody>
      </p:sp>
      <p:sp>
        <p:nvSpPr>
          <p:cNvPr id="4" name="Rounded Rectangle 3"/>
          <p:cNvSpPr/>
          <p:nvPr/>
        </p:nvSpPr>
        <p:spPr>
          <a:xfrm>
            <a:off x="98934" y="4710283"/>
            <a:ext cx="8346566" cy="79462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mj-lt"/>
              </a:rPr>
              <a:t>Đôi mắt Bác sáng trong, hiền từ luôn nhìn chúng em âu yếm.</a:t>
            </a:r>
            <a:endParaRPr lang="vi-VN" sz="2800" b="1" dirty="0">
              <a:solidFill>
                <a:schemeClr val="tx1"/>
              </a:solidFill>
              <a:latin typeface="+mj-lt"/>
            </a:endParaRPr>
          </a:p>
        </p:txBody>
      </p:sp>
      <p:sp>
        <p:nvSpPr>
          <p:cNvPr id="5" name="Rounded Rectangle 4"/>
          <p:cNvSpPr/>
          <p:nvPr/>
        </p:nvSpPr>
        <p:spPr>
          <a:xfrm>
            <a:off x="118551" y="2430741"/>
            <a:ext cx="8346566" cy="79462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mj-lt"/>
              </a:rPr>
              <a:t>Vầng trán Bác cao rộng thông minh.</a:t>
            </a:r>
            <a:endParaRPr lang="vi-VN" sz="2800" b="1" dirty="0">
              <a:solidFill>
                <a:schemeClr val="tx1"/>
              </a:solidFill>
              <a:latin typeface="+mj-lt"/>
            </a:endParaRPr>
          </a:p>
        </p:txBody>
      </p:sp>
      <p:sp>
        <p:nvSpPr>
          <p:cNvPr id="6" name="Rounded Rectangle 5"/>
          <p:cNvSpPr/>
          <p:nvPr/>
        </p:nvSpPr>
        <p:spPr>
          <a:xfrm>
            <a:off x="124901" y="3311323"/>
            <a:ext cx="8333866" cy="130436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mj-lt"/>
              </a:rPr>
              <a:t>Mái tóc và chòm râu của bác bạc trắng trông giống như một ông bụt hiền từ bước ra từ một câu chuyện cổ tích.</a:t>
            </a:r>
            <a:endParaRPr lang="vi-VN" sz="2800" b="1" dirty="0">
              <a:solidFill>
                <a:schemeClr val="tx1"/>
              </a:solidFill>
              <a:latin typeface="+mj-lt"/>
            </a:endParaRPr>
          </a:p>
        </p:txBody>
      </p:sp>
      <p:sp>
        <p:nvSpPr>
          <p:cNvPr id="7" name="Rounded Rectangle 6"/>
          <p:cNvSpPr/>
          <p:nvPr/>
        </p:nvSpPr>
        <p:spPr>
          <a:xfrm>
            <a:off x="98934" y="5580779"/>
            <a:ext cx="8346566" cy="79462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latin typeface="+mj-lt"/>
              </a:rPr>
              <a:t>Miệng Bác luôn nở một nụ cười rất tươi với chúng em.</a:t>
            </a:r>
            <a:endParaRPr lang="vi-VN" sz="2800" b="1" dirty="0">
              <a:solidFill>
                <a:schemeClr val="tx1"/>
              </a:solidFill>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649" y="1466931"/>
            <a:ext cx="3669951" cy="5150809"/>
          </a:xfrm>
          <a:prstGeom prst="rect">
            <a:avLst/>
          </a:prstGeom>
        </p:spPr>
      </p:pic>
      <p:sp>
        <p:nvSpPr>
          <p:cNvPr id="9" name="Cloud 8"/>
          <p:cNvSpPr/>
          <p:nvPr/>
        </p:nvSpPr>
        <p:spPr bwMode="auto">
          <a:xfrm>
            <a:off x="-28466" y="-7937"/>
            <a:ext cx="3441700" cy="1468438"/>
          </a:xfrm>
          <a:prstGeom prst="cloud">
            <a:avLst/>
          </a:prstGeom>
          <a:solidFill>
            <a:srgbClr val="00B050">
              <a:alpha val="50000"/>
            </a:srgbClr>
          </a:solidFill>
          <a:ln w="76200" cap="flat" cmpd="sng" algn="ctr">
            <a:solidFill>
              <a:schemeClr val="tx1"/>
            </a:solidFill>
            <a:prstDash val="solid"/>
            <a:round/>
            <a:headEnd type="none" w="med" len="med"/>
            <a:tailEnd type="none" w="med" len="med"/>
          </a:ln>
          <a:effectLst/>
        </p:spPr>
        <p:txBody>
          <a:bodyPr anchor="ctr"/>
          <a:lstStyle/>
          <a:p>
            <a:pPr algn="ctr">
              <a:defRPr/>
            </a:pPr>
            <a:r>
              <a:rPr lang="vi-VN" sz="2800" b="1" dirty="0" smtClean="0">
                <a:latin typeface="+mj-lt"/>
              </a:rPr>
              <a:t>Thân đoạn</a:t>
            </a:r>
            <a:endParaRPr lang="en-US" sz="2800" b="1" dirty="0">
              <a:latin typeface="+mj-lt"/>
            </a:endParaRPr>
          </a:p>
        </p:txBody>
      </p:sp>
    </p:spTree>
    <p:extLst>
      <p:ext uri="{BB962C8B-B14F-4D97-AF65-F5344CB8AC3E}">
        <p14:creationId xmlns:p14="http://schemas.microsoft.com/office/powerpoint/2010/main" val="114121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5824</TotalTime>
  <Words>862</Words>
  <Application>Microsoft Office PowerPoint</Application>
  <PresentationFormat>Custom</PresentationFormat>
  <Paragraphs>82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PDcom</cp:lastModifiedBy>
  <cp:revision>26</cp:revision>
  <dcterms:created xsi:type="dcterms:W3CDTF">2020-08-15T14:40:00Z</dcterms:created>
  <dcterms:modified xsi:type="dcterms:W3CDTF">2020-08-30T05:05:35Z</dcterms:modified>
</cp:coreProperties>
</file>